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83" r:id="rId4"/>
    <p:sldId id="285" r:id="rId5"/>
    <p:sldId id="286" r:id="rId6"/>
    <p:sldId id="287" r:id="rId7"/>
    <p:sldId id="267" r:id="rId8"/>
    <p:sldId id="268" r:id="rId9"/>
    <p:sldId id="272" r:id="rId10"/>
    <p:sldId id="275" r:id="rId11"/>
    <p:sldId id="276" r:id="rId12"/>
    <p:sldId id="277" r:id="rId13"/>
    <p:sldId id="278" r:id="rId14"/>
    <p:sldId id="288" r:id="rId15"/>
    <p:sldId id="280" r:id="rId16"/>
    <p:sldId id="281" r:id="rId17"/>
    <p:sldId id="263" r:id="rId1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>
        <p:scale>
          <a:sx n="70" d="100"/>
          <a:sy n="70" d="100"/>
        </p:scale>
        <p:origin x="-1156" y="-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B759CF-D50D-4C95-AF26-A5A9E49C2530}" type="doc">
      <dgm:prSet loTypeId="urn:microsoft.com/office/officeart/2005/8/layout/vList2" loCatId="list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2B93CC25-28E8-404C-BA08-4A73ED6064D5}">
      <dgm:prSet phldrT="[文本]" custT="1"/>
      <dgm:spPr/>
      <dgm:t>
        <a:bodyPr/>
        <a:lstStyle/>
        <a:p>
          <a:r>
            <a:rPr lang="zh-CN" altLang="en-US" sz="2800" b="1" dirty="0" smtClean="0"/>
            <a:t>一、盘点前须结案的事项</a:t>
          </a:r>
          <a:endParaRPr lang="zh-CN" altLang="en-US" sz="2800" b="1" dirty="0"/>
        </a:p>
      </dgm:t>
    </dgm:pt>
    <dgm:pt modelId="{FCB5FAAF-A368-4E7F-BC58-3665A8F7B0F1}" type="parTrans" cxnId="{597424A2-43F8-4299-BF6B-835C41904019}">
      <dgm:prSet/>
      <dgm:spPr/>
      <dgm:t>
        <a:bodyPr/>
        <a:lstStyle/>
        <a:p>
          <a:endParaRPr lang="zh-CN" altLang="en-US" sz="2800" b="1"/>
        </a:p>
      </dgm:t>
    </dgm:pt>
    <dgm:pt modelId="{3F1F2397-5C0F-404A-A3BA-9FE613CD7FCB}" type="sibTrans" cxnId="{597424A2-43F8-4299-BF6B-835C41904019}">
      <dgm:prSet/>
      <dgm:spPr/>
      <dgm:t>
        <a:bodyPr/>
        <a:lstStyle/>
        <a:p>
          <a:endParaRPr lang="zh-CN" altLang="en-US" sz="2800" b="1"/>
        </a:p>
      </dgm:t>
    </dgm:pt>
    <dgm:pt modelId="{05DBE392-0382-4729-A12E-2CAE9320AD29}">
      <dgm:prSet phldrT="[文本]" custT="1"/>
      <dgm:spPr/>
      <dgm:t>
        <a:bodyPr/>
        <a:lstStyle/>
        <a:p>
          <a:r>
            <a:rPr lang="zh-CN" altLang="en-US" sz="2800" b="1" dirty="0" smtClean="0"/>
            <a:t>二、盘点区域划分</a:t>
          </a:r>
          <a:endParaRPr lang="zh-CN" altLang="en-US" sz="2800" b="1" dirty="0"/>
        </a:p>
      </dgm:t>
    </dgm:pt>
    <dgm:pt modelId="{E86EE90B-B3BE-4094-BA26-DA0772A47698}" type="parTrans" cxnId="{71564B0B-CA69-4E83-9E13-0BB0F145D3E4}">
      <dgm:prSet/>
      <dgm:spPr/>
      <dgm:t>
        <a:bodyPr/>
        <a:lstStyle/>
        <a:p>
          <a:endParaRPr lang="zh-CN" altLang="en-US" sz="2800" b="1"/>
        </a:p>
      </dgm:t>
    </dgm:pt>
    <dgm:pt modelId="{1C498F6F-B2FB-4D36-9D5D-07C3BF2F9C31}" type="sibTrans" cxnId="{71564B0B-CA69-4E83-9E13-0BB0F145D3E4}">
      <dgm:prSet/>
      <dgm:spPr/>
      <dgm:t>
        <a:bodyPr/>
        <a:lstStyle/>
        <a:p>
          <a:endParaRPr lang="zh-CN" altLang="en-US" sz="2800" b="1"/>
        </a:p>
      </dgm:t>
    </dgm:pt>
    <dgm:pt modelId="{06593E5E-7AB3-43DA-9BE6-1C1ED4EF169E}">
      <dgm:prSet phldrT="[文本]" custT="1"/>
      <dgm:spPr/>
      <dgm:t>
        <a:bodyPr/>
        <a:lstStyle/>
        <a:p>
          <a:r>
            <a:rPr lang="zh-CN" altLang="en-US" sz="2800" b="1" dirty="0" smtClean="0"/>
            <a:t>三、盘点数据提交时间确定</a:t>
          </a:r>
          <a:endParaRPr lang="zh-CN" altLang="en-US" sz="2800" b="1" dirty="0"/>
        </a:p>
      </dgm:t>
    </dgm:pt>
    <dgm:pt modelId="{4FF86CA0-DD35-46D0-8368-0A64984BCABC}" type="parTrans" cxnId="{8A2A859E-2937-4DB4-A22C-4EE9156DB5A6}">
      <dgm:prSet/>
      <dgm:spPr/>
      <dgm:t>
        <a:bodyPr/>
        <a:lstStyle/>
        <a:p>
          <a:endParaRPr lang="zh-CN" altLang="en-US" sz="2800" b="1"/>
        </a:p>
      </dgm:t>
    </dgm:pt>
    <dgm:pt modelId="{4039D85F-CA66-4094-B21B-6A1AC9E12BF3}" type="sibTrans" cxnId="{8A2A859E-2937-4DB4-A22C-4EE9156DB5A6}">
      <dgm:prSet/>
      <dgm:spPr/>
      <dgm:t>
        <a:bodyPr/>
        <a:lstStyle/>
        <a:p>
          <a:endParaRPr lang="zh-CN" altLang="en-US" sz="2800" b="1"/>
        </a:p>
      </dgm:t>
    </dgm:pt>
    <dgm:pt modelId="{6C64A4A3-FFB1-44CE-B35C-422678A7764A}" type="pres">
      <dgm:prSet presAssocID="{BDB759CF-D50D-4C95-AF26-A5A9E49C253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C777266-067C-447A-9980-97FE521D8FF8}" type="pres">
      <dgm:prSet presAssocID="{2B93CC25-28E8-404C-BA08-4A73ED6064D5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311BF72-717A-4603-B3D8-208C0CE9D1FD}" type="pres">
      <dgm:prSet presAssocID="{3F1F2397-5C0F-404A-A3BA-9FE613CD7FCB}" presName="spacer" presStyleCnt="0"/>
      <dgm:spPr/>
    </dgm:pt>
    <dgm:pt modelId="{2C173A84-9AEE-4BB7-BF00-B0B5E0C7B71C}" type="pres">
      <dgm:prSet presAssocID="{05DBE392-0382-4729-A12E-2CAE9320AD29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6339089-B171-40FC-BDC0-6F3B85F08644}" type="pres">
      <dgm:prSet presAssocID="{1C498F6F-B2FB-4D36-9D5D-07C3BF2F9C31}" presName="spacer" presStyleCnt="0"/>
      <dgm:spPr/>
    </dgm:pt>
    <dgm:pt modelId="{97BA41BE-0D4A-4365-B44F-7D1ECE87CBBC}" type="pres">
      <dgm:prSet presAssocID="{06593E5E-7AB3-43DA-9BE6-1C1ED4EF169E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F83DC81-55F4-4B82-B07F-0BEEDB685C2B}" type="presOf" srcId="{05DBE392-0382-4729-A12E-2CAE9320AD29}" destId="{2C173A84-9AEE-4BB7-BF00-B0B5E0C7B71C}" srcOrd="0" destOrd="0" presId="urn:microsoft.com/office/officeart/2005/8/layout/vList2"/>
    <dgm:cxn modelId="{9B9EB6DD-5F43-441D-83F2-8FADF049BE52}" type="presOf" srcId="{BDB759CF-D50D-4C95-AF26-A5A9E49C2530}" destId="{6C64A4A3-FFB1-44CE-B35C-422678A7764A}" srcOrd="0" destOrd="0" presId="urn:microsoft.com/office/officeart/2005/8/layout/vList2"/>
    <dgm:cxn modelId="{AE550E30-B666-4814-8318-CA7634111FC0}" type="presOf" srcId="{2B93CC25-28E8-404C-BA08-4A73ED6064D5}" destId="{2C777266-067C-447A-9980-97FE521D8FF8}" srcOrd="0" destOrd="0" presId="urn:microsoft.com/office/officeart/2005/8/layout/vList2"/>
    <dgm:cxn modelId="{4E428B34-75F5-4FCD-A814-2176A340A00A}" type="presOf" srcId="{06593E5E-7AB3-43DA-9BE6-1C1ED4EF169E}" destId="{97BA41BE-0D4A-4365-B44F-7D1ECE87CBBC}" srcOrd="0" destOrd="0" presId="urn:microsoft.com/office/officeart/2005/8/layout/vList2"/>
    <dgm:cxn modelId="{71564B0B-CA69-4E83-9E13-0BB0F145D3E4}" srcId="{BDB759CF-D50D-4C95-AF26-A5A9E49C2530}" destId="{05DBE392-0382-4729-A12E-2CAE9320AD29}" srcOrd="1" destOrd="0" parTransId="{E86EE90B-B3BE-4094-BA26-DA0772A47698}" sibTransId="{1C498F6F-B2FB-4D36-9D5D-07C3BF2F9C31}"/>
    <dgm:cxn modelId="{597424A2-43F8-4299-BF6B-835C41904019}" srcId="{BDB759CF-D50D-4C95-AF26-A5A9E49C2530}" destId="{2B93CC25-28E8-404C-BA08-4A73ED6064D5}" srcOrd="0" destOrd="0" parTransId="{FCB5FAAF-A368-4E7F-BC58-3665A8F7B0F1}" sibTransId="{3F1F2397-5C0F-404A-A3BA-9FE613CD7FCB}"/>
    <dgm:cxn modelId="{8A2A859E-2937-4DB4-A22C-4EE9156DB5A6}" srcId="{BDB759CF-D50D-4C95-AF26-A5A9E49C2530}" destId="{06593E5E-7AB3-43DA-9BE6-1C1ED4EF169E}" srcOrd="2" destOrd="0" parTransId="{4FF86CA0-DD35-46D0-8368-0A64984BCABC}" sibTransId="{4039D85F-CA66-4094-B21B-6A1AC9E12BF3}"/>
    <dgm:cxn modelId="{4B112BAB-62AB-4D33-AC0F-15C7F5758E69}" type="presParOf" srcId="{6C64A4A3-FFB1-44CE-B35C-422678A7764A}" destId="{2C777266-067C-447A-9980-97FE521D8FF8}" srcOrd="0" destOrd="0" presId="urn:microsoft.com/office/officeart/2005/8/layout/vList2"/>
    <dgm:cxn modelId="{DE951623-6305-49A1-8A81-2AE27016E791}" type="presParOf" srcId="{6C64A4A3-FFB1-44CE-B35C-422678A7764A}" destId="{C311BF72-717A-4603-B3D8-208C0CE9D1FD}" srcOrd="1" destOrd="0" presId="urn:microsoft.com/office/officeart/2005/8/layout/vList2"/>
    <dgm:cxn modelId="{6254AE31-7010-462A-88D0-F66B781FA509}" type="presParOf" srcId="{6C64A4A3-FFB1-44CE-B35C-422678A7764A}" destId="{2C173A84-9AEE-4BB7-BF00-B0B5E0C7B71C}" srcOrd="2" destOrd="0" presId="urn:microsoft.com/office/officeart/2005/8/layout/vList2"/>
    <dgm:cxn modelId="{8320C217-A79E-4141-A4C4-5B523E97C7F2}" type="presParOf" srcId="{6C64A4A3-FFB1-44CE-B35C-422678A7764A}" destId="{86339089-B171-40FC-BDC0-6F3B85F08644}" srcOrd="3" destOrd="0" presId="urn:microsoft.com/office/officeart/2005/8/layout/vList2"/>
    <dgm:cxn modelId="{B39A67B2-56FD-4D9B-9FC4-6DE4992C2638}" type="presParOf" srcId="{6C64A4A3-FFB1-44CE-B35C-422678A7764A}" destId="{97BA41BE-0D4A-4365-B44F-7D1ECE87CBB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825DF9-AD2C-4F82-BDB3-47FF97D23A76}" type="doc">
      <dgm:prSet loTypeId="urn:microsoft.com/office/officeart/2005/8/layout/orgChart1" loCatId="hierarchy" qsTypeId="urn:microsoft.com/office/officeart/2005/8/quickstyle/3d2" qsCatId="3D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825B487B-078E-4B84-AD20-5882FFE341DF}">
      <dgm:prSet phldrT="[文本]" custT="1"/>
      <dgm:spPr/>
      <dgm:t>
        <a:bodyPr/>
        <a:lstStyle/>
        <a:p>
          <a:r>
            <a:rPr lang="zh-CN" altLang="en-US" sz="1200" b="1" dirty="0" smtClean="0">
              <a:latin typeface="+mn-ea"/>
              <a:ea typeface="+mn-ea"/>
            </a:rPr>
            <a:t>总负责</a:t>
          </a:r>
          <a:endParaRPr lang="en-US" altLang="zh-CN" sz="1200" b="1" dirty="0" smtClean="0">
            <a:latin typeface="+mn-ea"/>
            <a:ea typeface="+mn-ea"/>
          </a:endParaRPr>
        </a:p>
        <a:p>
          <a:r>
            <a:rPr lang="zh-CN" altLang="en-US" sz="1200" b="1" dirty="0" smtClean="0">
              <a:latin typeface="+mn-ea"/>
              <a:ea typeface="+mn-ea"/>
            </a:rPr>
            <a:t>卢倩</a:t>
          </a:r>
          <a:endParaRPr lang="zh-CN" altLang="en-US" sz="1200" b="1" dirty="0">
            <a:latin typeface="+mn-ea"/>
            <a:ea typeface="+mn-ea"/>
          </a:endParaRPr>
        </a:p>
      </dgm:t>
    </dgm:pt>
    <dgm:pt modelId="{9FEA9298-4BA5-4080-B8D1-D73294CDFD8A}" type="parTrans" cxnId="{974CAD61-809C-434C-AF61-52D5291AD1A0}">
      <dgm:prSet/>
      <dgm:spPr/>
      <dgm:t>
        <a:bodyPr/>
        <a:lstStyle/>
        <a:p>
          <a:endParaRPr lang="zh-CN" altLang="en-US" sz="1200" b="1">
            <a:latin typeface="+mn-ea"/>
            <a:ea typeface="+mn-ea"/>
          </a:endParaRPr>
        </a:p>
      </dgm:t>
    </dgm:pt>
    <dgm:pt modelId="{7BBEE95C-50D3-4CA1-A769-10FE9FF433E9}" type="sibTrans" cxnId="{974CAD61-809C-434C-AF61-52D5291AD1A0}">
      <dgm:prSet/>
      <dgm:spPr/>
      <dgm:t>
        <a:bodyPr/>
        <a:lstStyle/>
        <a:p>
          <a:endParaRPr lang="zh-CN" altLang="en-US" sz="1200" b="1">
            <a:latin typeface="+mn-ea"/>
            <a:ea typeface="+mn-ea"/>
          </a:endParaRPr>
        </a:p>
      </dgm:t>
    </dgm:pt>
    <dgm:pt modelId="{8939ADAF-5F6E-4A4F-B22E-A1441E5CE5C8}" type="asst">
      <dgm:prSet phldrT="[文本]" custT="1"/>
      <dgm:spPr/>
      <dgm:t>
        <a:bodyPr/>
        <a:lstStyle/>
        <a:p>
          <a:r>
            <a:rPr lang="en-US" altLang="zh-CN" sz="1200" b="1" dirty="0" smtClean="0">
              <a:latin typeface="+mn-ea"/>
              <a:ea typeface="+mn-ea"/>
            </a:rPr>
            <a:t>IT</a:t>
          </a:r>
          <a:r>
            <a:rPr lang="zh-CN" altLang="en-US" sz="1200" b="1" dirty="0" smtClean="0">
              <a:latin typeface="+mn-ea"/>
              <a:ea typeface="+mn-ea"/>
            </a:rPr>
            <a:t>技术支持</a:t>
          </a:r>
        </a:p>
        <a:p>
          <a:endParaRPr lang="zh-CN" altLang="en-US" sz="1200" b="1" dirty="0">
            <a:latin typeface="+mn-ea"/>
            <a:ea typeface="+mn-ea"/>
          </a:endParaRPr>
        </a:p>
      </dgm:t>
    </dgm:pt>
    <dgm:pt modelId="{52C502B0-7542-4554-A467-BD3F1AEAEB07}" type="parTrans" cxnId="{A59A1D22-5D07-4DC1-8EFF-46699A5A4366}">
      <dgm:prSet/>
      <dgm:spPr/>
      <dgm:t>
        <a:bodyPr/>
        <a:lstStyle/>
        <a:p>
          <a:endParaRPr lang="zh-CN" altLang="en-US" sz="1200" b="1">
            <a:latin typeface="+mn-ea"/>
            <a:ea typeface="+mn-ea"/>
          </a:endParaRPr>
        </a:p>
      </dgm:t>
    </dgm:pt>
    <dgm:pt modelId="{0A9C845B-77E9-4928-B935-E6DC133F7604}" type="sibTrans" cxnId="{A59A1D22-5D07-4DC1-8EFF-46699A5A4366}">
      <dgm:prSet/>
      <dgm:spPr/>
      <dgm:t>
        <a:bodyPr/>
        <a:lstStyle/>
        <a:p>
          <a:endParaRPr lang="zh-CN" altLang="en-US" sz="1200" b="1">
            <a:latin typeface="+mn-ea"/>
            <a:ea typeface="+mn-ea"/>
          </a:endParaRPr>
        </a:p>
      </dgm:t>
    </dgm:pt>
    <dgm:pt modelId="{F9C8208E-C58E-4398-AA53-2443BEB569BC}">
      <dgm:prSet phldrT="[文本]" custT="1"/>
      <dgm:spPr/>
      <dgm:t>
        <a:bodyPr anchor="b" anchorCtr="0"/>
        <a:lstStyle/>
        <a:p>
          <a:r>
            <a:rPr lang="zh-CN" altLang="en-US" sz="1200" b="1" dirty="0" smtClean="0">
              <a:latin typeface="+mn-ea"/>
              <a:ea typeface="+mn-ea"/>
            </a:rPr>
            <a:t>监盘组</a:t>
          </a:r>
          <a:endParaRPr lang="en-US" altLang="zh-CN" sz="1200" b="1" dirty="0" smtClean="0">
            <a:latin typeface="+mn-ea"/>
            <a:ea typeface="+mn-ea"/>
          </a:endParaRPr>
        </a:p>
        <a:p>
          <a:endParaRPr lang="zh-CN" altLang="en-US" sz="1200" b="1" dirty="0">
            <a:latin typeface="+mn-ea"/>
            <a:ea typeface="+mn-ea"/>
          </a:endParaRPr>
        </a:p>
      </dgm:t>
    </dgm:pt>
    <dgm:pt modelId="{C4E59E1C-2847-464B-A324-4E0D6F5CF6AB}" type="parTrans" cxnId="{59A0F5C5-B6BE-462F-9C37-E5D6D0F60F68}">
      <dgm:prSet/>
      <dgm:spPr/>
      <dgm:t>
        <a:bodyPr/>
        <a:lstStyle/>
        <a:p>
          <a:endParaRPr lang="zh-CN" altLang="en-US" sz="1200" b="1">
            <a:latin typeface="+mn-ea"/>
            <a:ea typeface="+mn-ea"/>
          </a:endParaRPr>
        </a:p>
      </dgm:t>
    </dgm:pt>
    <dgm:pt modelId="{286F7FDF-4FB1-425A-9E23-1B1192BAE1DA}" type="sibTrans" cxnId="{59A0F5C5-B6BE-462F-9C37-E5D6D0F60F68}">
      <dgm:prSet/>
      <dgm:spPr/>
      <dgm:t>
        <a:bodyPr/>
        <a:lstStyle/>
        <a:p>
          <a:endParaRPr lang="zh-CN" altLang="en-US" sz="1200" b="1">
            <a:latin typeface="+mn-ea"/>
            <a:ea typeface="+mn-ea"/>
          </a:endParaRPr>
        </a:p>
      </dgm:t>
    </dgm:pt>
    <dgm:pt modelId="{04754D52-CD2E-4369-8C51-FAAC45C34D82}">
      <dgm:prSet phldrT="[文本]" custT="1"/>
      <dgm:spPr/>
      <dgm:t>
        <a:bodyPr/>
        <a:lstStyle/>
        <a:p>
          <a:r>
            <a:rPr lang="zh-CN" altLang="en-US" sz="1200" b="1" dirty="0" smtClean="0">
              <a:latin typeface="+mn-ea"/>
              <a:ea typeface="+mn-ea"/>
            </a:rPr>
            <a:t>装配生产班组</a:t>
          </a:r>
          <a:endParaRPr lang="zh-CN" altLang="en-US" sz="1200" b="1" dirty="0">
            <a:latin typeface="+mn-ea"/>
            <a:ea typeface="+mn-ea"/>
          </a:endParaRPr>
        </a:p>
      </dgm:t>
    </dgm:pt>
    <dgm:pt modelId="{45DF744E-D797-4250-BC84-E3493588CA08}" type="parTrans" cxnId="{06142040-C346-43E8-BA31-8C437B39512A}">
      <dgm:prSet/>
      <dgm:spPr/>
      <dgm:t>
        <a:bodyPr/>
        <a:lstStyle/>
        <a:p>
          <a:endParaRPr lang="zh-CN" altLang="en-US" sz="1200" b="1">
            <a:latin typeface="+mn-ea"/>
            <a:ea typeface="+mn-ea"/>
          </a:endParaRPr>
        </a:p>
      </dgm:t>
    </dgm:pt>
    <dgm:pt modelId="{7F2E8634-2FFE-4A0D-9369-47859A8C13E1}" type="sibTrans" cxnId="{06142040-C346-43E8-BA31-8C437B39512A}">
      <dgm:prSet/>
      <dgm:spPr/>
      <dgm:t>
        <a:bodyPr/>
        <a:lstStyle/>
        <a:p>
          <a:endParaRPr lang="zh-CN" altLang="en-US" sz="1200" b="1">
            <a:latin typeface="+mn-ea"/>
            <a:ea typeface="+mn-ea"/>
          </a:endParaRPr>
        </a:p>
      </dgm:t>
    </dgm:pt>
    <dgm:pt modelId="{1AE7EFAD-8C97-4C48-BD29-8F2D8A901FCF}">
      <dgm:prSet phldrT="[文本]" custT="1"/>
      <dgm:spPr/>
      <dgm:t>
        <a:bodyPr/>
        <a:lstStyle/>
        <a:p>
          <a:r>
            <a:rPr lang="zh-CN" altLang="en-US" sz="1200" b="1" dirty="0" smtClean="0">
              <a:latin typeface="+mn-ea"/>
              <a:ea typeface="+mn-ea"/>
            </a:rPr>
            <a:t>物流班组</a:t>
          </a:r>
          <a:endParaRPr lang="zh-CN" altLang="en-US" sz="1200" b="1" dirty="0">
            <a:latin typeface="+mn-ea"/>
            <a:ea typeface="+mn-ea"/>
          </a:endParaRPr>
        </a:p>
      </dgm:t>
    </dgm:pt>
    <dgm:pt modelId="{4525A9CA-D30F-4E3D-BF42-07995481444C}" type="sibTrans" cxnId="{B11123B6-214D-4C90-9E1A-A56E3E9064D9}">
      <dgm:prSet/>
      <dgm:spPr/>
      <dgm:t>
        <a:bodyPr/>
        <a:lstStyle/>
        <a:p>
          <a:endParaRPr lang="zh-CN" altLang="en-US" sz="1200" b="1">
            <a:latin typeface="+mn-ea"/>
            <a:ea typeface="+mn-ea"/>
          </a:endParaRPr>
        </a:p>
      </dgm:t>
    </dgm:pt>
    <dgm:pt modelId="{6E274367-B1F7-427B-8445-A701434CBC36}" type="parTrans" cxnId="{B11123B6-214D-4C90-9E1A-A56E3E9064D9}">
      <dgm:prSet/>
      <dgm:spPr/>
      <dgm:t>
        <a:bodyPr/>
        <a:lstStyle/>
        <a:p>
          <a:endParaRPr lang="zh-CN" altLang="en-US" sz="1200" b="1">
            <a:latin typeface="+mn-ea"/>
            <a:ea typeface="+mn-ea"/>
          </a:endParaRPr>
        </a:p>
      </dgm:t>
    </dgm:pt>
    <dgm:pt modelId="{395A8D60-9104-43A4-B8E5-CE0BE4A3FF38}">
      <dgm:prSet phldrT="[文本]" custT="1"/>
      <dgm:spPr/>
      <dgm:t>
        <a:bodyPr/>
        <a:lstStyle/>
        <a:p>
          <a:r>
            <a:rPr lang="en-US" altLang="zh-CN" sz="1200" b="1" dirty="0" smtClean="0">
              <a:latin typeface="+mn-ea"/>
              <a:ea typeface="+mn-ea"/>
            </a:rPr>
            <a:t>WQ</a:t>
          </a:r>
          <a:r>
            <a:rPr lang="zh-CN" altLang="en-US" sz="1200" b="1" dirty="0" smtClean="0">
              <a:latin typeface="+mn-ea"/>
              <a:ea typeface="+mn-ea"/>
            </a:rPr>
            <a:t>品质班组</a:t>
          </a:r>
          <a:endParaRPr lang="zh-CN" altLang="en-US" sz="1200" b="1" dirty="0">
            <a:latin typeface="+mn-ea"/>
            <a:ea typeface="+mn-ea"/>
          </a:endParaRPr>
        </a:p>
      </dgm:t>
    </dgm:pt>
    <dgm:pt modelId="{A13DD95D-E0CD-4233-AFEE-54D8FC94432D}" type="parTrans" cxnId="{DDE6E782-B578-4967-929D-3686B1F7D75C}">
      <dgm:prSet/>
      <dgm:spPr/>
      <dgm:t>
        <a:bodyPr/>
        <a:lstStyle/>
        <a:p>
          <a:endParaRPr lang="zh-CN" altLang="en-US" sz="1200"/>
        </a:p>
      </dgm:t>
    </dgm:pt>
    <dgm:pt modelId="{1F5A24C1-EE3A-4F5E-93B3-184AB5DF27C1}" type="sibTrans" cxnId="{DDE6E782-B578-4967-929D-3686B1F7D75C}">
      <dgm:prSet/>
      <dgm:spPr/>
      <dgm:t>
        <a:bodyPr/>
        <a:lstStyle/>
        <a:p>
          <a:endParaRPr lang="zh-CN" altLang="en-US" sz="1200"/>
        </a:p>
      </dgm:t>
    </dgm:pt>
    <dgm:pt modelId="{F801B4A7-FA9D-4546-91E7-9A8BD5C628F1}">
      <dgm:prSet phldrT="[文本]" custT="1"/>
      <dgm:spPr/>
      <dgm:t>
        <a:bodyPr/>
        <a:lstStyle/>
        <a:p>
          <a:r>
            <a:rPr lang="zh-CN" altLang="en-US" sz="1200" b="1" dirty="0" smtClean="0">
              <a:latin typeface="+mn-ea"/>
              <a:ea typeface="+mn-ea"/>
            </a:rPr>
            <a:t>注塑涂装生产班组</a:t>
          </a:r>
          <a:endParaRPr lang="zh-CN" altLang="en-US" sz="1200" b="1" dirty="0">
            <a:latin typeface="+mn-ea"/>
            <a:ea typeface="+mn-ea"/>
          </a:endParaRPr>
        </a:p>
      </dgm:t>
    </dgm:pt>
    <dgm:pt modelId="{B192B00B-1819-4608-BA85-529A36598490}" type="sibTrans" cxnId="{F3A1E254-E28E-432D-A52D-B6C79BA4FDA8}">
      <dgm:prSet/>
      <dgm:spPr/>
      <dgm:t>
        <a:bodyPr/>
        <a:lstStyle/>
        <a:p>
          <a:endParaRPr lang="zh-CN" altLang="en-US" sz="1200" b="1">
            <a:latin typeface="+mn-ea"/>
            <a:ea typeface="+mn-ea"/>
          </a:endParaRPr>
        </a:p>
      </dgm:t>
    </dgm:pt>
    <dgm:pt modelId="{910ADC92-9DA0-4DA2-A5B6-CD6F37D03C8C}" type="parTrans" cxnId="{F3A1E254-E28E-432D-A52D-B6C79BA4FDA8}">
      <dgm:prSet/>
      <dgm:spPr/>
      <dgm:t>
        <a:bodyPr/>
        <a:lstStyle/>
        <a:p>
          <a:endParaRPr lang="zh-CN" altLang="en-US" sz="1200" b="1">
            <a:latin typeface="+mn-ea"/>
            <a:ea typeface="+mn-ea"/>
          </a:endParaRPr>
        </a:p>
      </dgm:t>
    </dgm:pt>
    <dgm:pt modelId="{5D298305-2D27-4A0D-B07C-A971697BBF5F}" type="pres">
      <dgm:prSet presAssocID="{34825DF9-AD2C-4F82-BDB3-47FF97D23A7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BBEDB89-07BC-4A03-99B7-C07226D9B9FF}" type="pres">
      <dgm:prSet presAssocID="{825B487B-078E-4B84-AD20-5882FFE341DF}" presName="hierRoot1" presStyleCnt="0">
        <dgm:presLayoutVars>
          <dgm:hierBranch val="init"/>
        </dgm:presLayoutVars>
      </dgm:prSet>
      <dgm:spPr/>
    </dgm:pt>
    <dgm:pt modelId="{97A4551E-0ED4-4555-9DCD-A6CF1537B27A}" type="pres">
      <dgm:prSet presAssocID="{825B487B-078E-4B84-AD20-5882FFE341DF}" presName="rootComposite1" presStyleCnt="0"/>
      <dgm:spPr/>
    </dgm:pt>
    <dgm:pt modelId="{0F8B147B-F3C5-49C7-BAB1-24E0C7CFADA5}" type="pres">
      <dgm:prSet presAssocID="{825B487B-078E-4B84-AD20-5882FFE341DF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EEA45B8-586B-4F48-856D-400CA9D41380}" type="pres">
      <dgm:prSet presAssocID="{825B487B-078E-4B84-AD20-5882FFE341DF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ABD077B8-8F99-42E8-A5FB-32FAF57F507F}" type="pres">
      <dgm:prSet presAssocID="{825B487B-078E-4B84-AD20-5882FFE341DF}" presName="hierChild2" presStyleCnt="0"/>
      <dgm:spPr/>
    </dgm:pt>
    <dgm:pt modelId="{ED67BF16-83ED-449C-A676-A2E4F2042A55}" type="pres">
      <dgm:prSet presAssocID="{910ADC92-9DA0-4DA2-A5B6-CD6F37D03C8C}" presName="Name37" presStyleLbl="parChTrans1D2" presStyleIdx="0" presStyleCnt="6"/>
      <dgm:spPr/>
      <dgm:t>
        <a:bodyPr/>
        <a:lstStyle/>
        <a:p>
          <a:endParaRPr lang="zh-CN" altLang="en-US"/>
        </a:p>
      </dgm:t>
    </dgm:pt>
    <dgm:pt modelId="{6710B2B3-FC4A-4C01-BE11-2D0A86BB510A}" type="pres">
      <dgm:prSet presAssocID="{F801B4A7-FA9D-4546-91E7-9A8BD5C628F1}" presName="hierRoot2" presStyleCnt="0">
        <dgm:presLayoutVars>
          <dgm:hierBranch val="init"/>
        </dgm:presLayoutVars>
      </dgm:prSet>
      <dgm:spPr/>
    </dgm:pt>
    <dgm:pt modelId="{24D8663F-1F8C-45A4-BB4B-1131A230D56B}" type="pres">
      <dgm:prSet presAssocID="{F801B4A7-FA9D-4546-91E7-9A8BD5C628F1}" presName="rootComposite" presStyleCnt="0"/>
      <dgm:spPr/>
    </dgm:pt>
    <dgm:pt modelId="{D598BB65-5707-492B-A2B2-4D3DCBBEC2CF}" type="pres">
      <dgm:prSet presAssocID="{F801B4A7-FA9D-4546-91E7-9A8BD5C628F1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C7E205B-E8A8-42FE-A33C-E2E3C442DED7}" type="pres">
      <dgm:prSet presAssocID="{F801B4A7-FA9D-4546-91E7-9A8BD5C628F1}" presName="rootConnector" presStyleLbl="node2" presStyleIdx="0" presStyleCnt="5"/>
      <dgm:spPr/>
      <dgm:t>
        <a:bodyPr/>
        <a:lstStyle/>
        <a:p>
          <a:endParaRPr lang="zh-CN" altLang="en-US"/>
        </a:p>
      </dgm:t>
    </dgm:pt>
    <dgm:pt modelId="{383903F2-A6C1-4779-B65B-67206CF6FD7B}" type="pres">
      <dgm:prSet presAssocID="{F801B4A7-FA9D-4546-91E7-9A8BD5C628F1}" presName="hierChild4" presStyleCnt="0"/>
      <dgm:spPr/>
    </dgm:pt>
    <dgm:pt modelId="{ED1BEECA-4277-438C-9762-95FDE131D946}" type="pres">
      <dgm:prSet presAssocID="{F801B4A7-FA9D-4546-91E7-9A8BD5C628F1}" presName="hierChild5" presStyleCnt="0"/>
      <dgm:spPr/>
    </dgm:pt>
    <dgm:pt modelId="{E7ECCF3B-2AA2-4553-9BB3-23FF26D2EC4B}" type="pres">
      <dgm:prSet presAssocID="{45DF744E-D797-4250-BC84-E3493588CA08}" presName="Name37" presStyleLbl="parChTrans1D2" presStyleIdx="1" presStyleCnt="6"/>
      <dgm:spPr/>
      <dgm:t>
        <a:bodyPr/>
        <a:lstStyle/>
        <a:p>
          <a:endParaRPr lang="zh-CN" altLang="en-US"/>
        </a:p>
      </dgm:t>
    </dgm:pt>
    <dgm:pt modelId="{1E4B4570-3F7E-4B2F-963A-4BDE840E8529}" type="pres">
      <dgm:prSet presAssocID="{04754D52-CD2E-4369-8C51-FAAC45C34D82}" presName="hierRoot2" presStyleCnt="0">
        <dgm:presLayoutVars>
          <dgm:hierBranch val="init"/>
        </dgm:presLayoutVars>
      </dgm:prSet>
      <dgm:spPr/>
    </dgm:pt>
    <dgm:pt modelId="{C6E366AB-C884-4DCC-9E3B-450D53F79DA5}" type="pres">
      <dgm:prSet presAssocID="{04754D52-CD2E-4369-8C51-FAAC45C34D82}" presName="rootComposite" presStyleCnt="0"/>
      <dgm:spPr/>
    </dgm:pt>
    <dgm:pt modelId="{AB31A5C0-1641-461B-9F1B-9AC156F78C3B}" type="pres">
      <dgm:prSet presAssocID="{04754D52-CD2E-4369-8C51-FAAC45C34D82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65A298-94B6-432F-A2D9-72649CD721A7}" type="pres">
      <dgm:prSet presAssocID="{04754D52-CD2E-4369-8C51-FAAC45C34D82}" presName="rootConnector" presStyleLbl="node2" presStyleIdx="1" presStyleCnt="5"/>
      <dgm:spPr/>
      <dgm:t>
        <a:bodyPr/>
        <a:lstStyle/>
        <a:p>
          <a:endParaRPr lang="zh-CN" altLang="en-US"/>
        </a:p>
      </dgm:t>
    </dgm:pt>
    <dgm:pt modelId="{EB7E3D9F-364D-4D8E-BC5B-090AFA36AAD3}" type="pres">
      <dgm:prSet presAssocID="{04754D52-CD2E-4369-8C51-FAAC45C34D82}" presName="hierChild4" presStyleCnt="0"/>
      <dgm:spPr/>
    </dgm:pt>
    <dgm:pt modelId="{CEAF949A-6A11-4912-86EB-A37EFEC2A7DC}" type="pres">
      <dgm:prSet presAssocID="{04754D52-CD2E-4369-8C51-FAAC45C34D82}" presName="hierChild5" presStyleCnt="0"/>
      <dgm:spPr/>
    </dgm:pt>
    <dgm:pt modelId="{78B12AAC-BBCD-41BB-9960-E1D00937F995}" type="pres">
      <dgm:prSet presAssocID="{6E274367-B1F7-427B-8445-A701434CBC36}" presName="Name37" presStyleLbl="parChTrans1D2" presStyleIdx="2" presStyleCnt="6"/>
      <dgm:spPr/>
      <dgm:t>
        <a:bodyPr/>
        <a:lstStyle/>
        <a:p>
          <a:endParaRPr lang="zh-CN" altLang="en-US"/>
        </a:p>
      </dgm:t>
    </dgm:pt>
    <dgm:pt modelId="{FD8D4F9C-0258-468D-A254-6571DA7D48C6}" type="pres">
      <dgm:prSet presAssocID="{1AE7EFAD-8C97-4C48-BD29-8F2D8A901FCF}" presName="hierRoot2" presStyleCnt="0">
        <dgm:presLayoutVars>
          <dgm:hierBranch val="init"/>
        </dgm:presLayoutVars>
      </dgm:prSet>
      <dgm:spPr/>
    </dgm:pt>
    <dgm:pt modelId="{00DCE74D-DF9D-47B9-A1CB-83B97F6AA1FB}" type="pres">
      <dgm:prSet presAssocID="{1AE7EFAD-8C97-4C48-BD29-8F2D8A901FCF}" presName="rootComposite" presStyleCnt="0"/>
      <dgm:spPr/>
    </dgm:pt>
    <dgm:pt modelId="{8473BB93-1B57-4655-B5E2-0C7D2F6E1D25}" type="pres">
      <dgm:prSet presAssocID="{1AE7EFAD-8C97-4C48-BD29-8F2D8A901FCF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748CCF5-2F2F-4ACA-9FC7-429F875EE598}" type="pres">
      <dgm:prSet presAssocID="{1AE7EFAD-8C97-4C48-BD29-8F2D8A901FCF}" presName="rootConnector" presStyleLbl="node2" presStyleIdx="2" presStyleCnt="5"/>
      <dgm:spPr/>
      <dgm:t>
        <a:bodyPr/>
        <a:lstStyle/>
        <a:p>
          <a:endParaRPr lang="zh-CN" altLang="en-US"/>
        </a:p>
      </dgm:t>
    </dgm:pt>
    <dgm:pt modelId="{F51B4167-1DEE-4F85-99B7-E59A93C3FAC3}" type="pres">
      <dgm:prSet presAssocID="{1AE7EFAD-8C97-4C48-BD29-8F2D8A901FCF}" presName="hierChild4" presStyleCnt="0"/>
      <dgm:spPr/>
    </dgm:pt>
    <dgm:pt modelId="{58AEFA0D-7DCB-4438-A209-EBAA5D44C86D}" type="pres">
      <dgm:prSet presAssocID="{1AE7EFAD-8C97-4C48-BD29-8F2D8A901FCF}" presName="hierChild5" presStyleCnt="0"/>
      <dgm:spPr/>
    </dgm:pt>
    <dgm:pt modelId="{8883F15B-74E1-45F7-A622-10AD16BF8B8F}" type="pres">
      <dgm:prSet presAssocID="{A13DD95D-E0CD-4233-AFEE-54D8FC94432D}" presName="Name37" presStyleLbl="parChTrans1D2" presStyleIdx="3" presStyleCnt="6"/>
      <dgm:spPr/>
      <dgm:t>
        <a:bodyPr/>
        <a:lstStyle/>
        <a:p>
          <a:endParaRPr lang="zh-CN" altLang="en-US"/>
        </a:p>
      </dgm:t>
    </dgm:pt>
    <dgm:pt modelId="{5CEFACD7-D8BF-4F4E-92A7-0BC191361DC6}" type="pres">
      <dgm:prSet presAssocID="{395A8D60-9104-43A4-B8E5-CE0BE4A3FF38}" presName="hierRoot2" presStyleCnt="0">
        <dgm:presLayoutVars>
          <dgm:hierBranch val="init"/>
        </dgm:presLayoutVars>
      </dgm:prSet>
      <dgm:spPr/>
    </dgm:pt>
    <dgm:pt modelId="{D5BE2C79-7A80-4D45-8AA1-3CB069A573A9}" type="pres">
      <dgm:prSet presAssocID="{395A8D60-9104-43A4-B8E5-CE0BE4A3FF38}" presName="rootComposite" presStyleCnt="0"/>
      <dgm:spPr/>
    </dgm:pt>
    <dgm:pt modelId="{79CC52ED-3C21-4AAD-AFFB-10A758A0ED09}" type="pres">
      <dgm:prSet presAssocID="{395A8D60-9104-43A4-B8E5-CE0BE4A3FF38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2EC5075-1184-4E9A-B04F-EA77518E4373}" type="pres">
      <dgm:prSet presAssocID="{395A8D60-9104-43A4-B8E5-CE0BE4A3FF38}" presName="rootConnector" presStyleLbl="node2" presStyleIdx="3" presStyleCnt="5"/>
      <dgm:spPr/>
      <dgm:t>
        <a:bodyPr/>
        <a:lstStyle/>
        <a:p>
          <a:endParaRPr lang="zh-CN" altLang="en-US"/>
        </a:p>
      </dgm:t>
    </dgm:pt>
    <dgm:pt modelId="{E97BB410-ABEC-44AF-A44D-37ADC40205B9}" type="pres">
      <dgm:prSet presAssocID="{395A8D60-9104-43A4-B8E5-CE0BE4A3FF38}" presName="hierChild4" presStyleCnt="0"/>
      <dgm:spPr/>
    </dgm:pt>
    <dgm:pt modelId="{B44EAC7B-65DD-4E04-912D-E671A659BDE2}" type="pres">
      <dgm:prSet presAssocID="{395A8D60-9104-43A4-B8E5-CE0BE4A3FF38}" presName="hierChild5" presStyleCnt="0"/>
      <dgm:spPr/>
    </dgm:pt>
    <dgm:pt modelId="{FF7DEE17-9DC9-4261-BC9D-24EF7C535C4D}" type="pres">
      <dgm:prSet presAssocID="{C4E59E1C-2847-464B-A324-4E0D6F5CF6AB}" presName="Name37" presStyleLbl="parChTrans1D2" presStyleIdx="4" presStyleCnt="6"/>
      <dgm:spPr/>
      <dgm:t>
        <a:bodyPr/>
        <a:lstStyle/>
        <a:p>
          <a:endParaRPr lang="zh-CN" altLang="en-US"/>
        </a:p>
      </dgm:t>
    </dgm:pt>
    <dgm:pt modelId="{7DAEB799-3766-4E65-A1F1-EAC64B7BD48C}" type="pres">
      <dgm:prSet presAssocID="{F9C8208E-C58E-4398-AA53-2443BEB569BC}" presName="hierRoot2" presStyleCnt="0">
        <dgm:presLayoutVars>
          <dgm:hierBranch val="init"/>
        </dgm:presLayoutVars>
      </dgm:prSet>
      <dgm:spPr/>
    </dgm:pt>
    <dgm:pt modelId="{18BC3E3B-5009-4EB7-982E-AA90F9AD3509}" type="pres">
      <dgm:prSet presAssocID="{F9C8208E-C58E-4398-AA53-2443BEB569BC}" presName="rootComposite" presStyleCnt="0"/>
      <dgm:spPr/>
    </dgm:pt>
    <dgm:pt modelId="{72F6ED4E-E9E8-446B-9357-5C8992060480}" type="pres">
      <dgm:prSet presAssocID="{F9C8208E-C58E-4398-AA53-2443BEB569BC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61FF330-DB2D-415D-9C65-2E5E9EDA3A2D}" type="pres">
      <dgm:prSet presAssocID="{F9C8208E-C58E-4398-AA53-2443BEB569BC}" presName="rootConnector" presStyleLbl="node2" presStyleIdx="4" presStyleCnt="5"/>
      <dgm:spPr/>
      <dgm:t>
        <a:bodyPr/>
        <a:lstStyle/>
        <a:p>
          <a:endParaRPr lang="zh-CN" altLang="en-US"/>
        </a:p>
      </dgm:t>
    </dgm:pt>
    <dgm:pt modelId="{09CA60D2-D034-4D52-98C9-FAA2753B9AC4}" type="pres">
      <dgm:prSet presAssocID="{F9C8208E-C58E-4398-AA53-2443BEB569BC}" presName="hierChild4" presStyleCnt="0"/>
      <dgm:spPr/>
    </dgm:pt>
    <dgm:pt modelId="{BB2C8A2C-D39D-4B23-A16B-13D37D0028C7}" type="pres">
      <dgm:prSet presAssocID="{F9C8208E-C58E-4398-AA53-2443BEB569BC}" presName="hierChild5" presStyleCnt="0"/>
      <dgm:spPr/>
    </dgm:pt>
    <dgm:pt modelId="{E005CC37-A4AE-40BB-A4C5-36A285FA3B32}" type="pres">
      <dgm:prSet presAssocID="{825B487B-078E-4B84-AD20-5882FFE341DF}" presName="hierChild3" presStyleCnt="0"/>
      <dgm:spPr/>
    </dgm:pt>
    <dgm:pt modelId="{AFED7139-3E8B-4842-9F8C-7C6281EF4FE9}" type="pres">
      <dgm:prSet presAssocID="{52C502B0-7542-4554-A467-BD3F1AEAEB07}" presName="Name111" presStyleLbl="parChTrans1D2" presStyleIdx="5" presStyleCnt="6"/>
      <dgm:spPr/>
      <dgm:t>
        <a:bodyPr/>
        <a:lstStyle/>
        <a:p>
          <a:endParaRPr lang="zh-CN" altLang="en-US"/>
        </a:p>
      </dgm:t>
    </dgm:pt>
    <dgm:pt modelId="{815AF256-E764-436F-AC07-921B57C63966}" type="pres">
      <dgm:prSet presAssocID="{8939ADAF-5F6E-4A4F-B22E-A1441E5CE5C8}" presName="hierRoot3" presStyleCnt="0">
        <dgm:presLayoutVars>
          <dgm:hierBranch val="init"/>
        </dgm:presLayoutVars>
      </dgm:prSet>
      <dgm:spPr/>
    </dgm:pt>
    <dgm:pt modelId="{E13D0FBF-244B-46E3-B74B-D50106084BE7}" type="pres">
      <dgm:prSet presAssocID="{8939ADAF-5F6E-4A4F-B22E-A1441E5CE5C8}" presName="rootComposite3" presStyleCnt="0"/>
      <dgm:spPr/>
    </dgm:pt>
    <dgm:pt modelId="{10EF3F86-500E-4F6C-9653-09C50863D721}" type="pres">
      <dgm:prSet presAssocID="{8939ADAF-5F6E-4A4F-B22E-A1441E5CE5C8}" presName="rootText3" presStyleLbl="asst1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1C9E950-C3DD-4B77-941B-80F15CFC9509}" type="pres">
      <dgm:prSet presAssocID="{8939ADAF-5F6E-4A4F-B22E-A1441E5CE5C8}" presName="rootConnector3" presStyleLbl="asst1" presStyleIdx="0" presStyleCnt="1"/>
      <dgm:spPr/>
      <dgm:t>
        <a:bodyPr/>
        <a:lstStyle/>
        <a:p>
          <a:endParaRPr lang="zh-CN" altLang="en-US"/>
        </a:p>
      </dgm:t>
    </dgm:pt>
    <dgm:pt modelId="{39304066-9D09-442B-A849-5CEE50891469}" type="pres">
      <dgm:prSet presAssocID="{8939ADAF-5F6E-4A4F-B22E-A1441E5CE5C8}" presName="hierChild6" presStyleCnt="0"/>
      <dgm:spPr/>
    </dgm:pt>
    <dgm:pt modelId="{FAB78744-86EC-47A2-A4BE-4FD1BDA75892}" type="pres">
      <dgm:prSet presAssocID="{8939ADAF-5F6E-4A4F-B22E-A1441E5CE5C8}" presName="hierChild7" presStyleCnt="0"/>
      <dgm:spPr/>
    </dgm:pt>
  </dgm:ptLst>
  <dgm:cxnLst>
    <dgm:cxn modelId="{932E4C93-6E97-44A4-9BC3-60DA77CB667F}" type="presOf" srcId="{F801B4A7-FA9D-4546-91E7-9A8BD5C628F1}" destId="{CC7E205B-E8A8-42FE-A33C-E2E3C442DED7}" srcOrd="1" destOrd="0" presId="urn:microsoft.com/office/officeart/2005/8/layout/orgChart1"/>
    <dgm:cxn modelId="{4DE327BD-A0B1-4C13-8731-D7D14D79D110}" type="presOf" srcId="{1AE7EFAD-8C97-4C48-BD29-8F2D8A901FCF}" destId="{8473BB93-1B57-4655-B5E2-0C7D2F6E1D25}" srcOrd="0" destOrd="0" presId="urn:microsoft.com/office/officeart/2005/8/layout/orgChart1"/>
    <dgm:cxn modelId="{9569F9D9-7BD1-4118-8F66-803EBECD7CDE}" type="presOf" srcId="{1AE7EFAD-8C97-4C48-BD29-8F2D8A901FCF}" destId="{2748CCF5-2F2F-4ACA-9FC7-429F875EE598}" srcOrd="1" destOrd="0" presId="urn:microsoft.com/office/officeart/2005/8/layout/orgChart1"/>
    <dgm:cxn modelId="{621AB724-1DD8-459F-A521-A13935C5FE22}" type="presOf" srcId="{8939ADAF-5F6E-4A4F-B22E-A1441E5CE5C8}" destId="{01C9E950-C3DD-4B77-941B-80F15CFC9509}" srcOrd="1" destOrd="0" presId="urn:microsoft.com/office/officeart/2005/8/layout/orgChart1"/>
    <dgm:cxn modelId="{932BEC78-27F0-4711-A078-7BCF44855F75}" type="presOf" srcId="{F9C8208E-C58E-4398-AA53-2443BEB569BC}" destId="{E61FF330-DB2D-415D-9C65-2E5E9EDA3A2D}" srcOrd="1" destOrd="0" presId="urn:microsoft.com/office/officeart/2005/8/layout/orgChart1"/>
    <dgm:cxn modelId="{608CC9BC-5FE5-4952-81C0-07448B49DD39}" type="presOf" srcId="{395A8D60-9104-43A4-B8E5-CE0BE4A3FF38}" destId="{79CC52ED-3C21-4AAD-AFFB-10A758A0ED09}" srcOrd="0" destOrd="0" presId="urn:microsoft.com/office/officeart/2005/8/layout/orgChart1"/>
    <dgm:cxn modelId="{ECCB9DC8-36BD-41B9-BF28-CAB5B706D276}" type="presOf" srcId="{395A8D60-9104-43A4-B8E5-CE0BE4A3FF38}" destId="{32EC5075-1184-4E9A-B04F-EA77518E4373}" srcOrd="1" destOrd="0" presId="urn:microsoft.com/office/officeart/2005/8/layout/orgChart1"/>
    <dgm:cxn modelId="{3685CADD-0149-4DB1-86B4-26D034C34B2A}" type="presOf" srcId="{6E274367-B1F7-427B-8445-A701434CBC36}" destId="{78B12AAC-BBCD-41BB-9960-E1D00937F995}" srcOrd="0" destOrd="0" presId="urn:microsoft.com/office/officeart/2005/8/layout/orgChart1"/>
    <dgm:cxn modelId="{68772A7A-8045-4C87-8A39-8D094C93C665}" type="presOf" srcId="{04754D52-CD2E-4369-8C51-FAAC45C34D82}" destId="{AB31A5C0-1641-461B-9F1B-9AC156F78C3B}" srcOrd="0" destOrd="0" presId="urn:microsoft.com/office/officeart/2005/8/layout/orgChart1"/>
    <dgm:cxn modelId="{06142040-C346-43E8-BA31-8C437B39512A}" srcId="{825B487B-078E-4B84-AD20-5882FFE341DF}" destId="{04754D52-CD2E-4369-8C51-FAAC45C34D82}" srcOrd="2" destOrd="0" parTransId="{45DF744E-D797-4250-BC84-E3493588CA08}" sibTransId="{7F2E8634-2FFE-4A0D-9369-47859A8C13E1}"/>
    <dgm:cxn modelId="{59A0F5C5-B6BE-462F-9C37-E5D6D0F60F68}" srcId="{825B487B-078E-4B84-AD20-5882FFE341DF}" destId="{F9C8208E-C58E-4398-AA53-2443BEB569BC}" srcOrd="5" destOrd="0" parTransId="{C4E59E1C-2847-464B-A324-4E0D6F5CF6AB}" sibTransId="{286F7FDF-4FB1-425A-9E23-1B1192BAE1DA}"/>
    <dgm:cxn modelId="{8E10BDDA-529A-4054-913D-0FFEB4E0DEB7}" type="presOf" srcId="{F801B4A7-FA9D-4546-91E7-9A8BD5C628F1}" destId="{D598BB65-5707-492B-A2B2-4D3DCBBEC2CF}" srcOrd="0" destOrd="0" presId="urn:microsoft.com/office/officeart/2005/8/layout/orgChart1"/>
    <dgm:cxn modelId="{5859FE1B-B696-4A3B-885F-7E8C6E19705C}" type="presOf" srcId="{910ADC92-9DA0-4DA2-A5B6-CD6F37D03C8C}" destId="{ED67BF16-83ED-449C-A676-A2E4F2042A55}" srcOrd="0" destOrd="0" presId="urn:microsoft.com/office/officeart/2005/8/layout/orgChart1"/>
    <dgm:cxn modelId="{A59A1D22-5D07-4DC1-8EFF-46699A5A4366}" srcId="{825B487B-078E-4B84-AD20-5882FFE341DF}" destId="{8939ADAF-5F6E-4A4F-B22E-A1441E5CE5C8}" srcOrd="0" destOrd="0" parTransId="{52C502B0-7542-4554-A467-BD3F1AEAEB07}" sibTransId="{0A9C845B-77E9-4928-B935-E6DC133F7604}"/>
    <dgm:cxn modelId="{1A1C6247-3209-4C0A-8A19-35F7F5E4B4CD}" type="presOf" srcId="{8939ADAF-5F6E-4A4F-B22E-A1441E5CE5C8}" destId="{10EF3F86-500E-4F6C-9653-09C50863D721}" srcOrd="0" destOrd="0" presId="urn:microsoft.com/office/officeart/2005/8/layout/orgChart1"/>
    <dgm:cxn modelId="{B11123B6-214D-4C90-9E1A-A56E3E9064D9}" srcId="{825B487B-078E-4B84-AD20-5882FFE341DF}" destId="{1AE7EFAD-8C97-4C48-BD29-8F2D8A901FCF}" srcOrd="3" destOrd="0" parTransId="{6E274367-B1F7-427B-8445-A701434CBC36}" sibTransId="{4525A9CA-D30F-4E3D-BF42-07995481444C}"/>
    <dgm:cxn modelId="{46BB76A3-3037-4E41-A8F6-E0FE1F8AC5E9}" type="presOf" srcId="{C4E59E1C-2847-464B-A324-4E0D6F5CF6AB}" destId="{FF7DEE17-9DC9-4261-BC9D-24EF7C535C4D}" srcOrd="0" destOrd="0" presId="urn:microsoft.com/office/officeart/2005/8/layout/orgChart1"/>
    <dgm:cxn modelId="{778FBDCC-222D-42B1-84EE-526CC865DCBC}" type="presOf" srcId="{A13DD95D-E0CD-4233-AFEE-54D8FC94432D}" destId="{8883F15B-74E1-45F7-A622-10AD16BF8B8F}" srcOrd="0" destOrd="0" presId="urn:microsoft.com/office/officeart/2005/8/layout/orgChart1"/>
    <dgm:cxn modelId="{DDE6E782-B578-4967-929D-3686B1F7D75C}" srcId="{825B487B-078E-4B84-AD20-5882FFE341DF}" destId="{395A8D60-9104-43A4-B8E5-CE0BE4A3FF38}" srcOrd="4" destOrd="0" parTransId="{A13DD95D-E0CD-4233-AFEE-54D8FC94432D}" sibTransId="{1F5A24C1-EE3A-4F5E-93B3-184AB5DF27C1}"/>
    <dgm:cxn modelId="{0E343124-D31E-415D-BC7E-B2D7E153FB03}" type="presOf" srcId="{F9C8208E-C58E-4398-AA53-2443BEB569BC}" destId="{72F6ED4E-E9E8-446B-9357-5C8992060480}" srcOrd="0" destOrd="0" presId="urn:microsoft.com/office/officeart/2005/8/layout/orgChart1"/>
    <dgm:cxn modelId="{3565776D-8DE9-41B5-806D-D800A4B84DA1}" type="presOf" srcId="{45DF744E-D797-4250-BC84-E3493588CA08}" destId="{E7ECCF3B-2AA2-4553-9BB3-23FF26D2EC4B}" srcOrd="0" destOrd="0" presId="urn:microsoft.com/office/officeart/2005/8/layout/orgChart1"/>
    <dgm:cxn modelId="{F3A1E254-E28E-432D-A52D-B6C79BA4FDA8}" srcId="{825B487B-078E-4B84-AD20-5882FFE341DF}" destId="{F801B4A7-FA9D-4546-91E7-9A8BD5C628F1}" srcOrd="1" destOrd="0" parTransId="{910ADC92-9DA0-4DA2-A5B6-CD6F37D03C8C}" sibTransId="{B192B00B-1819-4608-BA85-529A36598490}"/>
    <dgm:cxn modelId="{AFD52DA9-2E91-460A-8B77-37C07C1A23C1}" type="presOf" srcId="{825B487B-078E-4B84-AD20-5882FFE341DF}" destId="{0EEA45B8-586B-4F48-856D-400CA9D41380}" srcOrd="1" destOrd="0" presId="urn:microsoft.com/office/officeart/2005/8/layout/orgChart1"/>
    <dgm:cxn modelId="{974CAD61-809C-434C-AF61-52D5291AD1A0}" srcId="{34825DF9-AD2C-4F82-BDB3-47FF97D23A76}" destId="{825B487B-078E-4B84-AD20-5882FFE341DF}" srcOrd="0" destOrd="0" parTransId="{9FEA9298-4BA5-4080-B8D1-D73294CDFD8A}" sibTransId="{7BBEE95C-50D3-4CA1-A769-10FE9FF433E9}"/>
    <dgm:cxn modelId="{391F6FC2-599F-49A5-890A-9FD8C11B83CB}" type="presOf" srcId="{825B487B-078E-4B84-AD20-5882FFE341DF}" destId="{0F8B147B-F3C5-49C7-BAB1-24E0C7CFADA5}" srcOrd="0" destOrd="0" presId="urn:microsoft.com/office/officeart/2005/8/layout/orgChart1"/>
    <dgm:cxn modelId="{694B1498-1D8F-41E5-ADAD-79672E1123F3}" type="presOf" srcId="{52C502B0-7542-4554-A467-BD3F1AEAEB07}" destId="{AFED7139-3E8B-4842-9F8C-7C6281EF4FE9}" srcOrd="0" destOrd="0" presId="urn:microsoft.com/office/officeart/2005/8/layout/orgChart1"/>
    <dgm:cxn modelId="{E1F1BEB3-B138-439B-8651-218828C08AA3}" type="presOf" srcId="{04754D52-CD2E-4369-8C51-FAAC45C34D82}" destId="{6B65A298-94B6-432F-A2D9-72649CD721A7}" srcOrd="1" destOrd="0" presId="urn:microsoft.com/office/officeart/2005/8/layout/orgChart1"/>
    <dgm:cxn modelId="{EAB05920-5744-42BD-BD31-FB5FF8AF27F8}" type="presOf" srcId="{34825DF9-AD2C-4F82-BDB3-47FF97D23A76}" destId="{5D298305-2D27-4A0D-B07C-A971697BBF5F}" srcOrd="0" destOrd="0" presId="urn:microsoft.com/office/officeart/2005/8/layout/orgChart1"/>
    <dgm:cxn modelId="{AC68EA86-55FA-4C00-BC28-365B89E73DC0}" type="presParOf" srcId="{5D298305-2D27-4A0D-B07C-A971697BBF5F}" destId="{3BBEDB89-07BC-4A03-99B7-C07226D9B9FF}" srcOrd="0" destOrd="0" presId="urn:microsoft.com/office/officeart/2005/8/layout/orgChart1"/>
    <dgm:cxn modelId="{8A66F4EB-261B-4A61-A3CE-B1D9D3119EFB}" type="presParOf" srcId="{3BBEDB89-07BC-4A03-99B7-C07226D9B9FF}" destId="{97A4551E-0ED4-4555-9DCD-A6CF1537B27A}" srcOrd="0" destOrd="0" presId="urn:microsoft.com/office/officeart/2005/8/layout/orgChart1"/>
    <dgm:cxn modelId="{23567727-52C6-4B6B-B291-03604E02F422}" type="presParOf" srcId="{97A4551E-0ED4-4555-9DCD-A6CF1537B27A}" destId="{0F8B147B-F3C5-49C7-BAB1-24E0C7CFADA5}" srcOrd="0" destOrd="0" presId="urn:microsoft.com/office/officeart/2005/8/layout/orgChart1"/>
    <dgm:cxn modelId="{42C63AD2-7DE3-490F-B6B5-CE611BBCDE15}" type="presParOf" srcId="{97A4551E-0ED4-4555-9DCD-A6CF1537B27A}" destId="{0EEA45B8-586B-4F48-856D-400CA9D41380}" srcOrd="1" destOrd="0" presId="urn:microsoft.com/office/officeart/2005/8/layout/orgChart1"/>
    <dgm:cxn modelId="{990F50BB-39AF-49C1-BAB1-C9A71E2EEC8E}" type="presParOf" srcId="{3BBEDB89-07BC-4A03-99B7-C07226D9B9FF}" destId="{ABD077B8-8F99-42E8-A5FB-32FAF57F507F}" srcOrd="1" destOrd="0" presId="urn:microsoft.com/office/officeart/2005/8/layout/orgChart1"/>
    <dgm:cxn modelId="{1A6B5779-ACE6-4447-B531-6F1FF939A206}" type="presParOf" srcId="{ABD077B8-8F99-42E8-A5FB-32FAF57F507F}" destId="{ED67BF16-83ED-449C-A676-A2E4F2042A55}" srcOrd="0" destOrd="0" presId="urn:microsoft.com/office/officeart/2005/8/layout/orgChart1"/>
    <dgm:cxn modelId="{2E64A085-47B6-4C67-B354-9A72F348B048}" type="presParOf" srcId="{ABD077B8-8F99-42E8-A5FB-32FAF57F507F}" destId="{6710B2B3-FC4A-4C01-BE11-2D0A86BB510A}" srcOrd="1" destOrd="0" presId="urn:microsoft.com/office/officeart/2005/8/layout/orgChart1"/>
    <dgm:cxn modelId="{F4E16DB5-0C65-4165-9422-50D8B5247EF7}" type="presParOf" srcId="{6710B2B3-FC4A-4C01-BE11-2D0A86BB510A}" destId="{24D8663F-1F8C-45A4-BB4B-1131A230D56B}" srcOrd="0" destOrd="0" presId="urn:microsoft.com/office/officeart/2005/8/layout/orgChart1"/>
    <dgm:cxn modelId="{576E4CC0-2824-41D8-9CB6-1E4DF8EA375E}" type="presParOf" srcId="{24D8663F-1F8C-45A4-BB4B-1131A230D56B}" destId="{D598BB65-5707-492B-A2B2-4D3DCBBEC2CF}" srcOrd="0" destOrd="0" presId="urn:microsoft.com/office/officeart/2005/8/layout/orgChart1"/>
    <dgm:cxn modelId="{4C7DED12-86B3-44A0-92A0-DA8F83DF6115}" type="presParOf" srcId="{24D8663F-1F8C-45A4-BB4B-1131A230D56B}" destId="{CC7E205B-E8A8-42FE-A33C-E2E3C442DED7}" srcOrd="1" destOrd="0" presId="urn:microsoft.com/office/officeart/2005/8/layout/orgChart1"/>
    <dgm:cxn modelId="{975207CD-9FAA-4F43-BB9C-1705EF768BC9}" type="presParOf" srcId="{6710B2B3-FC4A-4C01-BE11-2D0A86BB510A}" destId="{383903F2-A6C1-4779-B65B-67206CF6FD7B}" srcOrd="1" destOrd="0" presId="urn:microsoft.com/office/officeart/2005/8/layout/orgChart1"/>
    <dgm:cxn modelId="{AD24964A-0343-4C8C-97FB-B5F79E4BDDB4}" type="presParOf" srcId="{6710B2B3-FC4A-4C01-BE11-2D0A86BB510A}" destId="{ED1BEECA-4277-438C-9762-95FDE131D946}" srcOrd="2" destOrd="0" presId="urn:microsoft.com/office/officeart/2005/8/layout/orgChart1"/>
    <dgm:cxn modelId="{4C3A8BD7-4A0E-4796-B0BF-75D7957776AF}" type="presParOf" srcId="{ABD077B8-8F99-42E8-A5FB-32FAF57F507F}" destId="{E7ECCF3B-2AA2-4553-9BB3-23FF26D2EC4B}" srcOrd="2" destOrd="0" presId="urn:microsoft.com/office/officeart/2005/8/layout/orgChart1"/>
    <dgm:cxn modelId="{3D4B0983-7356-4D1D-ACBA-5F765DCCA79F}" type="presParOf" srcId="{ABD077B8-8F99-42E8-A5FB-32FAF57F507F}" destId="{1E4B4570-3F7E-4B2F-963A-4BDE840E8529}" srcOrd="3" destOrd="0" presId="urn:microsoft.com/office/officeart/2005/8/layout/orgChart1"/>
    <dgm:cxn modelId="{EE86A41F-5654-45E3-937A-F1DDB45B5840}" type="presParOf" srcId="{1E4B4570-3F7E-4B2F-963A-4BDE840E8529}" destId="{C6E366AB-C884-4DCC-9E3B-450D53F79DA5}" srcOrd="0" destOrd="0" presId="urn:microsoft.com/office/officeart/2005/8/layout/orgChart1"/>
    <dgm:cxn modelId="{19AA56C1-5CC6-4677-A18E-9BF1813DD20E}" type="presParOf" srcId="{C6E366AB-C884-4DCC-9E3B-450D53F79DA5}" destId="{AB31A5C0-1641-461B-9F1B-9AC156F78C3B}" srcOrd="0" destOrd="0" presId="urn:microsoft.com/office/officeart/2005/8/layout/orgChart1"/>
    <dgm:cxn modelId="{10C39ED8-BE01-4347-B5B8-165CDAFFE092}" type="presParOf" srcId="{C6E366AB-C884-4DCC-9E3B-450D53F79DA5}" destId="{6B65A298-94B6-432F-A2D9-72649CD721A7}" srcOrd="1" destOrd="0" presId="urn:microsoft.com/office/officeart/2005/8/layout/orgChart1"/>
    <dgm:cxn modelId="{99AED169-4E9C-4438-8F78-675717F01D2B}" type="presParOf" srcId="{1E4B4570-3F7E-4B2F-963A-4BDE840E8529}" destId="{EB7E3D9F-364D-4D8E-BC5B-090AFA36AAD3}" srcOrd="1" destOrd="0" presId="urn:microsoft.com/office/officeart/2005/8/layout/orgChart1"/>
    <dgm:cxn modelId="{B68BC127-C32F-4273-B991-BA4D900CAA1D}" type="presParOf" srcId="{1E4B4570-3F7E-4B2F-963A-4BDE840E8529}" destId="{CEAF949A-6A11-4912-86EB-A37EFEC2A7DC}" srcOrd="2" destOrd="0" presId="urn:microsoft.com/office/officeart/2005/8/layout/orgChart1"/>
    <dgm:cxn modelId="{1EFE79D2-54FD-4327-BFFB-8EC059F4FC7F}" type="presParOf" srcId="{ABD077B8-8F99-42E8-A5FB-32FAF57F507F}" destId="{78B12AAC-BBCD-41BB-9960-E1D00937F995}" srcOrd="4" destOrd="0" presId="urn:microsoft.com/office/officeart/2005/8/layout/orgChart1"/>
    <dgm:cxn modelId="{CCD53B19-3E2A-42F6-9391-F7EAC6C755EF}" type="presParOf" srcId="{ABD077B8-8F99-42E8-A5FB-32FAF57F507F}" destId="{FD8D4F9C-0258-468D-A254-6571DA7D48C6}" srcOrd="5" destOrd="0" presId="urn:microsoft.com/office/officeart/2005/8/layout/orgChart1"/>
    <dgm:cxn modelId="{22E128A6-F083-4B70-AFB3-368B2918184C}" type="presParOf" srcId="{FD8D4F9C-0258-468D-A254-6571DA7D48C6}" destId="{00DCE74D-DF9D-47B9-A1CB-83B97F6AA1FB}" srcOrd="0" destOrd="0" presId="urn:microsoft.com/office/officeart/2005/8/layout/orgChart1"/>
    <dgm:cxn modelId="{38E374D4-106C-45DF-8E51-61E37AEEA3BE}" type="presParOf" srcId="{00DCE74D-DF9D-47B9-A1CB-83B97F6AA1FB}" destId="{8473BB93-1B57-4655-B5E2-0C7D2F6E1D25}" srcOrd="0" destOrd="0" presId="urn:microsoft.com/office/officeart/2005/8/layout/orgChart1"/>
    <dgm:cxn modelId="{CAB8082C-CAF9-4781-8CF1-56503B7797B0}" type="presParOf" srcId="{00DCE74D-DF9D-47B9-A1CB-83B97F6AA1FB}" destId="{2748CCF5-2F2F-4ACA-9FC7-429F875EE598}" srcOrd="1" destOrd="0" presId="urn:microsoft.com/office/officeart/2005/8/layout/orgChart1"/>
    <dgm:cxn modelId="{8666D16F-DF32-4C26-B60F-569A75E8CF51}" type="presParOf" srcId="{FD8D4F9C-0258-468D-A254-6571DA7D48C6}" destId="{F51B4167-1DEE-4F85-99B7-E59A93C3FAC3}" srcOrd="1" destOrd="0" presId="urn:microsoft.com/office/officeart/2005/8/layout/orgChart1"/>
    <dgm:cxn modelId="{72C368E4-4788-4F62-8516-DCBE63012C3D}" type="presParOf" srcId="{FD8D4F9C-0258-468D-A254-6571DA7D48C6}" destId="{58AEFA0D-7DCB-4438-A209-EBAA5D44C86D}" srcOrd="2" destOrd="0" presId="urn:microsoft.com/office/officeart/2005/8/layout/orgChart1"/>
    <dgm:cxn modelId="{40C387D0-DE9C-4CF9-8BC3-E607BFCE27D1}" type="presParOf" srcId="{ABD077B8-8F99-42E8-A5FB-32FAF57F507F}" destId="{8883F15B-74E1-45F7-A622-10AD16BF8B8F}" srcOrd="6" destOrd="0" presId="urn:microsoft.com/office/officeart/2005/8/layout/orgChart1"/>
    <dgm:cxn modelId="{E4882DEF-344E-4EEE-A74B-48DAF9921A9C}" type="presParOf" srcId="{ABD077B8-8F99-42E8-A5FB-32FAF57F507F}" destId="{5CEFACD7-D8BF-4F4E-92A7-0BC191361DC6}" srcOrd="7" destOrd="0" presId="urn:microsoft.com/office/officeart/2005/8/layout/orgChart1"/>
    <dgm:cxn modelId="{0E45220F-6120-4D0C-A5DD-A3B26BE15AE0}" type="presParOf" srcId="{5CEFACD7-D8BF-4F4E-92A7-0BC191361DC6}" destId="{D5BE2C79-7A80-4D45-8AA1-3CB069A573A9}" srcOrd="0" destOrd="0" presId="urn:microsoft.com/office/officeart/2005/8/layout/orgChart1"/>
    <dgm:cxn modelId="{23A301BB-A5E7-4598-A1E1-5E74AE6338CA}" type="presParOf" srcId="{D5BE2C79-7A80-4D45-8AA1-3CB069A573A9}" destId="{79CC52ED-3C21-4AAD-AFFB-10A758A0ED09}" srcOrd="0" destOrd="0" presId="urn:microsoft.com/office/officeart/2005/8/layout/orgChart1"/>
    <dgm:cxn modelId="{F6EA2E45-8C43-403A-9AB4-953256896124}" type="presParOf" srcId="{D5BE2C79-7A80-4D45-8AA1-3CB069A573A9}" destId="{32EC5075-1184-4E9A-B04F-EA77518E4373}" srcOrd="1" destOrd="0" presId="urn:microsoft.com/office/officeart/2005/8/layout/orgChart1"/>
    <dgm:cxn modelId="{E074F2A4-40B9-4735-85CC-C1AB6B0FF7B5}" type="presParOf" srcId="{5CEFACD7-D8BF-4F4E-92A7-0BC191361DC6}" destId="{E97BB410-ABEC-44AF-A44D-37ADC40205B9}" srcOrd="1" destOrd="0" presId="urn:microsoft.com/office/officeart/2005/8/layout/orgChart1"/>
    <dgm:cxn modelId="{32F05908-8306-40B4-9C66-2C38A1EFFEDD}" type="presParOf" srcId="{5CEFACD7-D8BF-4F4E-92A7-0BC191361DC6}" destId="{B44EAC7B-65DD-4E04-912D-E671A659BDE2}" srcOrd="2" destOrd="0" presId="urn:microsoft.com/office/officeart/2005/8/layout/orgChart1"/>
    <dgm:cxn modelId="{49358C47-27F0-4564-9F08-177ABA406065}" type="presParOf" srcId="{ABD077B8-8F99-42E8-A5FB-32FAF57F507F}" destId="{FF7DEE17-9DC9-4261-BC9D-24EF7C535C4D}" srcOrd="8" destOrd="0" presId="urn:microsoft.com/office/officeart/2005/8/layout/orgChart1"/>
    <dgm:cxn modelId="{E78B2E15-352E-4FDB-A810-C7A5C5413CAF}" type="presParOf" srcId="{ABD077B8-8F99-42E8-A5FB-32FAF57F507F}" destId="{7DAEB799-3766-4E65-A1F1-EAC64B7BD48C}" srcOrd="9" destOrd="0" presId="urn:microsoft.com/office/officeart/2005/8/layout/orgChart1"/>
    <dgm:cxn modelId="{651F563A-66E9-4659-B068-04AB968A422F}" type="presParOf" srcId="{7DAEB799-3766-4E65-A1F1-EAC64B7BD48C}" destId="{18BC3E3B-5009-4EB7-982E-AA90F9AD3509}" srcOrd="0" destOrd="0" presId="urn:microsoft.com/office/officeart/2005/8/layout/orgChart1"/>
    <dgm:cxn modelId="{46E2D175-0832-437F-A630-AD18B10C5D17}" type="presParOf" srcId="{18BC3E3B-5009-4EB7-982E-AA90F9AD3509}" destId="{72F6ED4E-E9E8-446B-9357-5C8992060480}" srcOrd="0" destOrd="0" presId="urn:microsoft.com/office/officeart/2005/8/layout/orgChart1"/>
    <dgm:cxn modelId="{0FD3F093-3D46-4265-A56F-528999B43944}" type="presParOf" srcId="{18BC3E3B-5009-4EB7-982E-AA90F9AD3509}" destId="{E61FF330-DB2D-415D-9C65-2E5E9EDA3A2D}" srcOrd="1" destOrd="0" presId="urn:microsoft.com/office/officeart/2005/8/layout/orgChart1"/>
    <dgm:cxn modelId="{16C18D60-E417-44C9-A014-B826CF80A1E7}" type="presParOf" srcId="{7DAEB799-3766-4E65-A1F1-EAC64B7BD48C}" destId="{09CA60D2-D034-4D52-98C9-FAA2753B9AC4}" srcOrd="1" destOrd="0" presId="urn:microsoft.com/office/officeart/2005/8/layout/orgChart1"/>
    <dgm:cxn modelId="{E25AE523-2786-4BEF-AF6A-EAEE76264B6D}" type="presParOf" srcId="{7DAEB799-3766-4E65-A1F1-EAC64B7BD48C}" destId="{BB2C8A2C-D39D-4B23-A16B-13D37D0028C7}" srcOrd="2" destOrd="0" presId="urn:microsoft.com/office/officeart/2005/8/layout/orgChart1"/>
    <dgm:cxn modelId="{F927076D-B86C-4F7E-B779-85888B0D4E5B}" type="presParOf" srcId="{3BBEDB89-07BC-4A03-99B7-C07226D9B9FF}" destId="{E005CC37-A4AE-40BB-A4C5-36A285FA3B32}" srcOrd="2" destOrd="0" presId="urn:microsoft.com/office/officeart/2005/8/layout/orgChart1"/>
    <dgm:cxn modelId="{9514BCB1-A9E9-435E-ADD5-294F4C58A0BD}" type="presParOf" srcId="{E005CC37-A4AE-40BB-A4C5-36A285FA3B32}" destId="{AFED7139-3E8B-4842-9F8C-7C6281EF4FE9}" srcOrd="0" destOrd="0" presId="urn:microsoft.com/office/officeart/2005/8/layout/orgChart1"/>
    <dgm:cxn modelId="{59F9034E-3F3E-4238-B2EE-2AF17E3B1F43}" type="presParOf" srcId="{E005CC37-A4AE-40BB-A4C5-36A285FA3B32}" destId="{815AF256-E764-436F-AC07-921B57C63966}" srcOrd="1" destOrd="0" presId="urn:microsoft.com/office/officeart/2005/8/layout/orgChart1"/>
    <dgm:cxn modelId="{3AC83113-547D-4580-9796-D8BF831259F8}" type="presParOf" srcId="{815AF256-E764-436F-AC07-921B57C63966}" destId="{E13D0FBF-244B-46E3-B74B-D50106084BE7}" srcOrd="0" destOrd="0" presId="urn:microsoft.com/office/officeart/2005/8/layout/orgChart1"/>
    <dgm:cxn modelId="{0D0C2F34-9B2B-491D-A770-449A877806C4}" type="presParOf" srcId="{E13D0FBF-244B-46E3-B74B-D50106084BE7}" destId="{10EF3F86-500E-4F6C-9653-09C50863D721}" srcOrd="0" destOrd="0" presId="urn:microsoft.com/office/officeart/2005/8/layout/orgChart1"/>
    <dgm:cxn modelId="{4289D548-332E-40E7-837C-73DC4239B64E}" type="presParOf" srcId="{E13D0FBF-244B-46E3-B74B-D50106084BE7}" destId="{01C9E950-C3DD-4B77-941B-80F15CFC9509}" srcOrd="1" destOrd="0" presId="urn:microsoft.com/office/officeart/2005/8/layout/orgChart1"/>
    <dgm:cxn modelId="{0315B91B-8063-492F-9D7F-49123F589324}" type="presParOf" srcId="{815AF256-E764-436F-AC07-921B57C63966}" destId="{39304066-9D09-442B-A849-5CEE50891469}" srcOrd="1" destOrd="0" presId="urn:microsoft.com/office/officeart/2005/8/layout/orgChart1"/>
    <dgm:cxn modelId="{AF990F3C-AE64-4BA9-9D8C-C15242BC04FF}" type="presParOf" srcId="{815AF256-E764-436F-AC07-921B57C63966}" destId="{FAB78744-86EC-47A2-A4BE-4FD1BDA7589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777266-067C-447A-9980-97FE521D8FF8}">
      <dsp:nvSpPr>
        <dsp:cNvPr id="0" name=""/>
        <dsp:cNvSpPr/>
      </dsp:nvSpPr>
      <dsp:spPr>
        <a:xfrm>
          <a:off x="0" y="19599"/>
          <a:ext cx="6096000" cy="12168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2"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2"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/>
            <a:t>一、盘点前须结案的事项</a:t>
          </a:r>
          <a:endParaRPr lang="zh-CN" altLang="en-US" sz="2800" b="1" kern="1200" dirty="0"/>
        </a:p>
      </dsp:txBody>
      <dsp:txXfrm>
        <a:off x="59399" y="78998"/>
        <a:ext cx="5977202" cy="1098002"/>
      </dsp:txXfrm>
    </dsp:sp>
    <dsp:sp modelId="{2C173A84-9AEE-4BB7-BF00-B0B5E0C7B71C}">
      <dsp:nvSpPr>
        <dsp:cNvPr id="0" name=""/>
        <dsp:cNvSpPr/>
      </dsp:nvSpPr>
      <dsp:spPr>
        <a:xfrm>
          <a:off x="0" y="1423600"/>
          <a:ext cx="6096000" cy="12168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3"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3"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/>
            <a:t>二、盘点区域划分</a:t>
          </a:r>
          <a:endParaRPr lang="zh-CN" altLang="en-US" sz="2800" b="1" kern="1200" dirty="0"/>
        </a:p>
      </dsp:txBody>
      <dsp:txXfrm>
        <a:off x="59399" y="1482999"/>
        <a:ext cx="5977202" cy="1098002"/>
      </dsp:txXfrm>
    </dsp:sp>
    <dsp:sp modelId="{97BA41BE-0D4A-4365-B44F-7D1ECE87CBBC}">
      <dsp:nvSpPr>
        <dsp:cNvPr id="0" name=""/>
        <dsp:cNvSpPr/>
      </dsp:nvSpPr>
      <dsp:spPr>
        <a:xfrm>
          <a:off x="0" y="2827600"/>
          <a:ext cx="6096000" cy="12168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4"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4"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/>
            <a:t>三、盘点数据提交时间确定</a:t>
          </a:r>
          <a:endParaRPr lang="zh-CN" altLang="en-US" sz="2800" b="1" kern="1200" dirty="0"/>
        </a:p>
      </dsp:txBody>
      <dsp:txXfrm>
        <a:off x="59399" y="2886999"/>
        <a:ext cx="5977202" cy="10980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ED7139-3E8B-4842-9F8C-7C6281EF4FE9}">
      <dsp:nvSpPr>
        <dsp:cNvPr id="0" name=""/>
        <dsp:cNvSpPr/>
      </dsp:nvSpPr>
      <dsp:spPr>
        <a:xfrm>
          <a:off x="3540374" y="2301888"/>
          <a:ext cx="132033" cy="578431"/>
        </a:xfrm>
        <a:custGeom>
          <a:avLst/>
          <a:gdLst/>
          <a:ahLst/>
          <a:cxnLst/>
          <a:rect l="0" t="0" r="0" b="0"/>
          <a:pathLst>
            <a:path>
              <a:moveTo>
                <a:pt x="132033" y="0"/>
              </a:moveTo>
              <a:lnTo>
                <a:pt x="132033" y="578431"/>
              </a:lnTo>
              <a:lnTo>
                <a:pt x="0" y="57843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7DEE17-9DC9-4261-BC9D-24EF7C535C4D}">
      <dsp:nvSpPr>
        <dsp:cNvPr id="0" name=""/>
        <dsp:cNvSpPr/>
      </dsp:nvSpPr>
      <dsp:spPr>
        <a:xfrm>
          <a:off x="3672408" y="2301888"/>
          <a:ext cx="3043050" cy="11568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24829"/>
              </a:lnTo>
              <a:lnTo>
                <a:pt x="3043050" y="1024829"/>
              </a:lnTo>
              <a:lnTo>
                <a:pt x="3043050" y="1156862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83F15B-74E1-45F7-A622-10AD16BF8B8F}">
      <dsp:nvSpPr>
        <dsp:cNvPr id="0" name=""/>
        <dsp:cNvSpPr/>
      </dsp:nvSpPr>
      <dsp:spPr>
        <a:xfrm>
          <a:off x="3672408" y="2301888"/>
          <a:ext cx="1521525" cy="11568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24829"/>
              </a:lnTo>
              <a:lnTo>
                <a:pt x="1521525" y="1024829"/>
              </a:lnTo>
              <a:lnTo>
                <a:pt x="1521525" y="1156862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B12AAC-BBCD-41BB-9960-E1D00937F995}">
      <dsp:nvSpPr>
        <dsp:cNvPr id="0" name=""/>
        <dsp:cNvSpPr/>
      </dsp:nvSpPr>
      <dsp:spPr>
        <a:xfrm>
          <a:off x="3626688" y="2301888"/>
          <a:ext cx="91440" cy="11568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56862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ECCF3B-2AA2-4553-9BB3-23FF26D2EC4B}">
      <dsp:nvSpPr>
        <dsp:cNvPr id="0" name=""/>
        <dsp:cNvSpPr/>
      </dsp:nvSpPr>
      <dsp:spPr>
        <a:xfrm>
          <a:off x="2150882" y="2301888"/>
          <a:ext cx="1521525" cy="1156862"/>
        </a:xfrm>
        <a:custGeom>
          <a:avLst/>
          <a:gdLst/>
          <a:ahLst/>
          <a:cxnLst/>
          <a:rect l="0" t="0" r="0" b="0"/>
          <a:pathLst>
            <a:path>
              <a:moveTo>
                <a:pt x="1521525" y="0"/>
              </a:moveTo>
              <a:lnTo>
                <a:pt x="1521525" y="1024829"/>
              </a:lnTo>
              <a:lnTo>
                <a:pt x="0" y="1024829"/>
              </a:lnTo>
              <a:lnTo>
                <a:pt x="0" y="1156862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67BF16-83ED-449C-A676-A2E4F2042A55}">
      <dsp:nvSpPr>
        <dsp:cNvPr id="0" name=""/>
        <dsp:cNvSpPr/>
      </dsp:nvSpPr>
      <dsp:spPr>
        <a:xfrm>
          <a:off x="629357" y="2301888"/>
          <a:ext cx="3043050" cy="1156862"/>
        </a:xfrm>
        <a:custGeom>
          <a:avLst/>
          <a:gdLst/>
          <a:ahLst/>
          <a:cxnLst/>
          <a:rect l="0" t="0" r="0" b="0"/>
          <a:pathLst>
            <a:path>
              <a:moveTo>
                <a:pt x="3043050" y="0"/>
              </a:moveTo>
              <a:lnTo>
                <a:pt x="3043050" y="1024829"/>
              </a:lnTo>
              <a:lnTo>
                <a:pt x="0" y="1024829"/>
              </a:lnTo>
              <a:lnTo>
                <a:pt x="0" y="1156862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8B147B-F3C5-49C7-BAB1-24E0C7CFADA5}">
      <dsp:nvSpPr>
        <dsp:cNvPr id="0" name=""/>
        <dsp:cNvSpPr/>
      </dsp:nvSpPr>
      <dsp:spPr>
        <a:xfrm>
          <a:off x="3043678" y="1673159"/>
          <a:ext cx="1257459" cy="62872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3"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3"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>
              <a:latin typeface="+mn-ea"/>
              <a:ea typeface="+mn-ea"/>
            </a:rPr>
            <a:t>总负责</a:t>
          </a:r>
          <a:endParaRPr lang="en-US" altLang="zh-CN" sz="1200" b="1" kern="1200" dirty="0" smtClean="0">
            <a:latin typeface="+mn-ea"/>
            <a:ea typeface="+mn-ea"/>
          </a:endParaRP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>
              <a:latin typeface="+mn-ea"/>
              <a:ea typeface="+mn-ea"/>
            </a:rPr>
            <a:t>卢倩</a:t>
          </a:r>
          <a:endParaRPr lang="zh-CN" altLang="en-US" sz="1200" b="1" kern="1200" dirty="0">
            <a:latin typeface="+mn-ea"/>
            <a:ea typeface="+mn-ea"/>
          </a:endParaRPr>
        </a:p>
      </dsp:txBody>
      <dsp:txXfrm>
        <a:off x="3043678" y="1673159"/>
        <a:ext cx="1257459" cy="628729"/>
      </dsp:txXfrm>
    </dsp:sp>
    <dsp:sp modelId="{D598BB65-5707-492B-A2B2-4D3DCBBEC2CF}">
      <dsp:nvSpPr>
        <dsp:cNvPr id="0" name=""/>
        <dsp:cNvSpPr/>
      </dsp:nvSpPr>
      <dsp:spPr>
        <a:xfrm>
          <a:off x="627" y="3458751"/>
          <a:ext cx="1257459" cy="62872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5"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5"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>
              <a:latin typeface="+mn-ea"/>
              <a:ea typeface="+mn-ea"/>
            </a:rPr>
            <a:t>注塑涂装生产班组</a:t>
          </a:r>
          <a:endParaRPr lang="zh-CN" altLang="en-US" sz="1200" b="1" kern="1200" dirty="0">
            <a:latin typeface="+mn-ea"/>
            <a:ea typeface="+mn-ea"/>
          </a:endParaRPr>
        </a:p>
      </dsp:txBody>
      <dsp:txXfrm>
        <a:off x="627" y="3458751"/>
        <a:ext cx="1257459" cy="628729"/>
      </dsp:txXfrm>
    </dsp:sp>
    <dsp:sp modelId="{AB31A5C0-1641-461B-9F1B-9AC156F78C3B}">
      <dsp:nvSpPr>
        <dsp:cNvPr id="0" name=""/>
        <dsp:cNvSpPr/>
      </dsp:nvSpPr>
      <dsp:spPr>
        <a:xfrm>
          <a:off x="1522153" y="3458751"/>
          <a:ext cx="1257459" cy="62872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5"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5"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>
              <a:latin typeface="+mn-ea"/>
              <a:ea typeface="+mn-ea"/>
            </a:rPr>
            <a:t>装配生产班组</a:t>
          </a:r>
          <a:endParaRPr lang="zh-CN" altLang="en-US" sz="1200" b="1" kern="1200" dirty="0">
            <a:latin typeface="+mn-ea"/>
            <a:ea typeface="+mn-ea"/>
          </a:endParaRPr>
        </a:p>
      </dsp:txBody>
      <dsp:txXfrm>
        <a:off x="1522153" y="3458751"/>
        <a:ext cx="1257459" cy="628729"/>
      </dsp:txXfrm>
    </dsp:sp>
    <dsp:sp modelId="{8473BB93-1B57-4655-B5E2-0C7D2F6E1D25}">
      <dsp:nvSpPr>
        <dsp:cNvPr id="0" name=""/>
        <dsp:cNvSpPr/>
      </dsp:nvSpPr>
      <dsp:spPr>
        <a:xfrm>
          <a:off x="3043678" y="3458751"/>
          <a:ext cx="1257459" cy="62872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5"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5"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>
              <a:latin typeface="+mn-ea"/>
              <a:ea typeface="+mn-ea"/>
            </a:rPr>
            <a:t>物流班组</a:t>
          </a:r>
          <a:endParaRPr lang="zh-CN" altLang="en-US" sz="1200" b="1" kern="1200" dirty="0">
            <a:latin typeface="+mn-ea"/>
            <a:ea typeface="+mn-ea"/>
          </a:endParaRPr>
        </a:p>
      </dsp:txBody>
      <dsp:txXfrm>
        <a:off x="3043678" y="3458751"/>
        <a:ext cx="1257459" cy="628729"/>
      </dsp:txXfrm>
    </dsp:sp>
    <dsp:sp modelId="{79CC52ED-3C21-4AAD-AFFB-10A758A0ED09}">
      <dsp:nvSpPr>
        <dsp:cNvPr id="0" name=""/>
        <dsp:cNvSpPr/>
      </dsp:nvSpPr>
      <dsp:spPr>
        <a:xfrm>
          <a:off x="4565203" y="3458751"/>
          <a:ext cx="1257459" cy="62872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5"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5"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1" kern="1200" dirty="0" smtClean="0">
              <a:latin typeface="+mn-ea"/>
              <a:ea typeface="+mn-ea"/>
            </a:rPr>
            <a:t>WQ</a:t>
          </a:r>
          <a:r>
            <a:rPr lang="zh-CN" altLang="en-US" sz="1200" b="1" kern="1200" dirty="0" smtClean="0">
              <a:latin typeface="+mn-ea"/>
              <a:ea typeface="+mn-ea"/>
            </a:rPr>
            <a:t>品质班组</a:t>
          </a:r>
          <a:endParaRPr lang="zh-CN" altLang="en-US" sz="1200" b="1" kern="1200" dirty="0">
            <a:latin typeface="+mn-ea"/>
            <a:ea typeface="+mn-ea"/>
          </a:endParaRPr>
        </a:p>
      </dsp:txBody>
      <dsp:txXfrm>
        <a:off x="4565203" y="3458751"/>
        <a:ext cx="1257459" cy="628729"/>
      </dsp:txXfrm>
    </dsp:sp>
    <dsp:sp modelId="{72F6ED4E-E9E8-446B-9357-5C8992060480}">
      <dsp:nvSpPr>
        <dsp:cNvPr id="0" name=""/>
        <dsp:cNvSpPr/>
      </dsp:nvSpPr>
      <dsp:spPr>
        <a:xfrm>
          <a:off x="6086729" y="3458751"/>
          <a:ext cx="1257459" cy="62872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5"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5"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b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>
              <a:latin typeface="+mn-ea"/>
              <a:ea typeface="+mn-ea"/>
            </a:rPr>
            <a:t>监盘组</a:t>
          </a:r>
          <a:endParaRPr lang="en-US" altLang="zh-CN" sz="1200" b="1" kern="1200" dirty="0" smtClean="0">
            <a:latin typeface="+mn-ea"/>
            <a:ea typeface="+mn-ea"/>
          </a:endParaRP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b="1" kern="1200" dirty="0">
            <a:latin typeface="+mn-ea"/>
            <a:ea typeface="+mn-ea"/>
          </a:endParaRPr>
        </a:p>
      </dsp:txBody>
      <dsp:txXfrm>
        <a:off x="6086729" y="3458751"/>
        <a:ext cx="1257459" cy="628729"/>
      </dsp:txXfrm>
    </dsp:sp>
    <dsp:sp modelId="{10EF3F86-500E-4F6C-9653-09C50863D721}">
      <dsp:nvSpPr>
        <dsp:cNvPr id="0" name=""/>
        <dsp:cNvSpPr/>
      </dsp:nvSpPr>
      <dsp:spPr>
        <a:xfrm>
          <a:off x="2282915" y="2565955"/>
          <a:ext cx="1257459" cy="62872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5"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5"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1" kern="1200" dirty="0" smtClean="0">
              <a:latin typeface="+mn-ea"/>
              <a:ea typeface="+mn-ea"/>
            </a:rPr>
            <a:t>IT</a:t>
          </a:r>
          <a:r>
            <a:rPr lang="zh-CN" altLang="en-US" sz="1200" b="1" kern="1200" dirty="0" smtClean="0">
              <a:latin typeface="+mn-ea"/>
              <a:ea typeface="+mn-ea"/>
            </a:rPr>
            <a:t>技术支持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b="1" kern="1200" dirty="0">
            <a:latin typeface="+mn-ea"/>
            <a:ea typeface="+mn-ea"/>
          </a:endParaRPr>
        </a:p>
      </dsp:txBody>
      <dsp:txXfrm>
        <a:off x="2282915" y="2565955"/>
        <a:ext cx="1257459" cy="6287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t>2017/6/14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矩形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矩形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直接连接符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直接连接符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直接连接符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直接连接符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直接连接符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椭圆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椭圆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椭圆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椭圆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椭圆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30" name="Picture 1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154" y="332656"/>
            <a:ext cx="3011242" cy="21602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0"/>
            <a:ext cx="1115616" cy="83025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530820CF-B880-4189-942D-D702A7CBA730}" type="datetimeFigureOut">
              <a:rPr lang="zh-CN" altLang="en-US" smtClean="0"/>
              <a:t>2017/6/14</a:t>
            </a:fld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t>2017/6/14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直接连接符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直接连接符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直接连接符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直接连接符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直接连接符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矩形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椭圆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椭圆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椭圆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椭圆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椭圆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直接连接符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530820CF-B880-4189-942D-D702A7CBA730}" type="datetimeFigureOut">
              <a:rPr lang="zh-CN" altLang="en-US" smtClean="0"/>
              <a:t>2017/6/14</a:t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接连接符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8" name="直接连接符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矩形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直接连接符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椭圆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内容占位符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1" name="日期占位符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530820CF-B880-4189-942D-D702A7CBA730}" type="datetimeFigureOut">
              <a:rPr lang="zh-CN" altLang="en-US" smtClean="0"/>
              <a:t>2017/6/14</a:t>
            </a:fld>
            <a:endParaRPr lang="zh-CN" altLang="en-US"/>
          </a:p>
        </p:txBody>
      </p:sp>
      <p:sp>
        <p:nvSpPr>
          <p:cNvPr id="22" name="灯片编号占位符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3" name="页脚占位符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椭圆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0" name="直接连接符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矩形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直接连接符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直接连接符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直接连接符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530820CF-B880-4189-942D-D702A7CBA730}" type="datetimeFigureOut">
              <a:rPr lang="zh-CN" altLang="en-US" smtClean="0"/>
              <a:t>2017/6/14</a:t>
            </a:fld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接连接符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2017/6/14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椭圆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35696" y="2276872"/>
            <a:ext cx="7128792" cy="1470025"/>
          </a:xfrm>
        </p:spPr>
        <p:txBody>
          <a:bodyPr>
            <a:noAutofit/>
          </a:bodyPr>
          <a:lstStyle/>
          <a:p>
            <a:r>
              <a:rPr lang="zh-CN" altLang="en-US" sz="5400" dirty="0" smtClean="0">
                <a:solidFill>
                  <a:srgbClr val="00B050"/>
                </a:solidFill>
                <a:latin typeface="隶书" pitchFamily="49" charset="-122"/>
                <a:ea typeface="隶书" pitchFamily="49" charset="-122"/>
              </a:rPr>
              <a:t>东莞工厂盘点启动会议</a:t>
            </a:r>
            <a:endParaRPr lang="zh-CN" altLang="en-US" sz="5400" dirty="0">
              <a:solidFill>
                <a:srgbClr val="00B050"/>
              </a:solidFill>
              <a:latin typeface="隶书" pitchFamily="49" charset="-122"/>
              <a:ea typeface="隶书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126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332656"/>
            <a:ext cx="7416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+mn-ea"/>
              </a:rPr>
              <a:t>3</a:t>
            </a:r>
            <a:r>
              <a:rPr lang="zh-CN" altLang="en-US" sz="2000" dirty="0" smtClean="0">
                <a:latin typeface="+mn-ea"/>
              </a:rPr>
              <a:t>、盘点标识卡填写、粘贴规范</a:t>
            </a:r>
            <a:endParaRPr lang="zh-CN" altLang="en-US" sz="2000" dirty="0"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6485" y="1196752"/>
            <a:ext cx="2952328" cy="1872208"/>
          </a:xfrm>
          <a:prstGeom prst="rect">
            <a:avLst/>
          </a:prstGeom>
          <a:noFill/>
          <a:ln w="508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 smtClean="0">
                <a:solidFill>
                  <a:srgbClr val="0000CC"/>
                </a:solidFill>
              </a:rPr>
              <a:t>书写不清晰</a:t>
            </a:r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43608" y="1348026"/>
            <a:ext cx="141577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9600" b="1" dirty="0">
                <a:solidFill>
                  <a:srgbClr val="FF0000"/>
                </a:solidFill>
                <a:latin typeface="+mn-ea"/>
              </a:rPr>
              <a:t>×</a:t>
            </a:r>
            <a:endParaRPr lang="zh-CN" altLang="en-US" sz="9600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435" y="987267"/>
            <a:ext cx="4165044" cy="31446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6" name="矩形 5"/>
          <p:cNvSpPr/>
          <p:nvPr/>
        </p:nvSpPr>
        <p:spPr>
          <a:xfrm>
            <a:off x="5670071" y="1628800"/>
            <a:ext cx="9417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b="1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88813" y="4437112"/>
            <a:ext cx="50436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盘点卡规范：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、字体正楷（书写清晰）；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、日期须写在左上角，书写正式盘点当天日期；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、填写内容：物料名称、区域、单位、数量、初盘人签名、抽盘人签名；</a:t>
            </a:r>
            <a:endParaRPr lang="en-US" altLang="zh-CN" dirty="0" smtClean="0"/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、盘点卡不许涂改、不许随意丢失，如因书写错误，请标示“作废”，并保留。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77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188640"/>
            <a:ext cx="669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盘点卡粘贴规范：</a:t>
            </a:r>
            <a:endParaRPr lang="zh-CN" altLang="en-US" dirty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764704"/>
            <a:ext cx="3600399" cy="3447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738" y="764704"/>
            <a:ext cx="3778702" cy="3413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右箭头 2"/>
          <p:cNvSpPr/>
          <p:nvPr/>
        </p:nvSpPr>
        <p:spPr>
          <a:xfrm>
            <a:off x="179512" y="2454078"/>
            <a:ext cx="441630" cy="432048"/>
          </a:xfrm>
          <a:prstGeom prst="rightArrow">
            <a:avLst/>
          </a:prstGeom>
          <a:solidFill>
            <a:srgbClr val="FFC000"/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4312108" y="1772816"/>
            <a:ext cx="441630" cy="432048"/>
          </a:xfrm>
          <a:prstGeom prst="rightArrow">
            <a:avLst/>
          </a:prstGeom>
          <a:solidFill>
            <a:srgbClr val="FFC000"/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0952" y="4265476"/>
            <a:ext cx="799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、前保后料架盘点卡统一粘贴左侧，二层、三层料架粘贴位置如图；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、盘点卡粘贴不许覆盖</a:t>
            </a:r>
            <a:r>
              <a:rPr lang="en-US" altLang="zh-CN" dirty="0" smtClean="0"/>
              <a:t>RK</a:t>
            </a:r>
            <a:r>
              <a:rPr lang="zh-CN" altLang="en-US" dirty="0" smtClean="0"/>
              <a:t>号，发现上期盘点卡，请将其撕掉。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140957" y="1669248"/>
            <a:ext cx="9417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b="1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11" name="矩形 10"/>
          <p:cNvSpPr/>
          <p:nvPr/>
        </p:nvSpPr>
        <p:spPr>
          <a:xfrm>
            <a:off x="1619672" y="1752110"/>
            <a:ext cx="9417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b="1" dirty="0">
                <a:solidFill>
                  <a:srgbClr val="FF0000"/>
                </a:solidFill>
              </a:rPr>
              <a:t>√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328" y="4797152"/>
            <a:ext cx="1296144" cy="1518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164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37168"/>
            <a:ext cx="3600400" cy="28664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1" y="490539"/>
            <a:ext cx="3744415" cy="28664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6" name="矩形 5"/>
          <p:cNvSpPr/>
          <p:nvPr/>
        </p:nvSpPr>
        <p:spPr>
          <a:xfrm>
            <a:off x="1487850" y="1138935"/>
            <a:ext cx="141577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9600" b="1" dirty="0">
                <a:solidFill>
                  <a:srgbClr val="FF0000"/>
                </a:solidFill>
                <a:latin typeface="+mn-ea"/>
              </a:rPr>
              <a:t>×</a:t>
            </a:r>
            <a:endParaRPr lang="zh-CN" altLang="en-US" sz="96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508104" y="1268760"/>
            <a:ext cx="141577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9600" b="1" dirty="0">
                <a:solidFill>
                  <a:srgbClr val="FF0000"/>
                </a:solidFill>
                <a:latin typeface="+mn-ea"/>
              </a:rPr>
              <a:t>×</a:t>
            </a:r>
            <a:endParaRPr lang="zh-CN" altLang="en-US" sz="9600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789040"/>
            <a:ext cx="3600400" cy="27462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9" name="矩形 8"/>
          <p:cNvSpPr/>
          <p:nvPr/>
        </p:nvSpPr>
        <p:spPr>
          <a:xfrm>
            <a:off x="1259632" y="4581128"/>
            <a:ext cx="141577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9600" b="1" dirty="0">
                <a:solidFill>
                  <a:srgbClr val="FF0000"/>
                </a:solidFill>
                <a:latin typeface="+mn-ea"/>
              </a:rPr>
              <a:t>×</a:t>
            </a:r>
            <a:endParaRPr lang="zh-CN" altLang="en-US" sz="9600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645024"/>
            <a:ext cx="3600400" cy="28902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1" name="矩形 10"/>
          <p:cNvSpPr/>
          <p:nvPr/>
        </p:nvSpPr>
        <p:spPr>
          <a:xfrm>
            <a:off x="5508104" y="4305327"/>
            <a:ext cx="141577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9600" b="1" dirty="0">
                <a:solidFill>
                  <a:srgbClr val="FF0000"/>
                </a:solidFill>
                <a:latin typeface="+mn-ea"/>
              </a:rPr>
              <a:t>×</a:t>
            </a:r>
            <a:endParaRPr lang="zh-CN" altLang="en-US" sz="96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6084168" y="3645024"/>
            <a:ext cx="648072" cy="648072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7452320" y="1405518"/>
            <a:ext cx="648072" cy="648072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745686" y="5041922"/>
            <a:ext cx="648072" cy="648072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547936" y="1557918"/>
            <a:ext cx="648072" cy="648072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43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95300"/>
            <a:ext cx="3672408" cy="32354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3" name="椭圆 2"/>
          <p:cNvSpPr/>
          <p:nvPr/>
        </p:nvSpPr>
        <p:spPr>
          <a:xfrm>
            <a:off x="339661" y="1788969"/>
            <a:ext cx="648072" cy="648072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95300"/>
            <a:ext cx="3960440" cy="31233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5" name="椭圆 4"/>
          <p:cNvSpPr/>
          <p:nvPr/>
        </p:nvSpPr>
        <p:spPr>
          <a:xfrm>
            <a:off x="4348583" y="1408915"/>
            <a:ext cx="648072" cy="648072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760854" y="1328175"/>
            <a:ext cx="9417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b="1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7" name="矩形 6"/>
          <p:cNvSpPr/>
          <p:nvPr/>
        </p:nvSpPr>
        <p:spPr>
          <a:xfrm>
            <a:off x="5937318" y="1004139"/>
            <a:ext cx="9417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b="1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2139" y="3820398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门槛、扰流板料架盘点卡统一粘贴左边，粘贴高度为扰流板料架第四层（注 ：由下往上）；门槛第六层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048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188640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本期须重点关注点：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764704"/>
            <a:ext cx="8208912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200" b="1" dirty="0" smtClean="0"/>
              <a:t>本期</a:t>
            </a:r>
            <a:r>
              <a:rPr lang="zh-CN" altLang="zh-CN" sz="1200" b="1" dirty="0"/>
              <a:t>盘点安排如下</a:t>
            </a:r>
            <a:r>
              <a:rPr lang="zh-CN" altLang="zh-CN" sz="1200" b="1" dirty="0" smtClean="0"/>
              <a:t>：</a:t>
            </a:r>
            <a:endParaRPr lang="en-US" altLang="zh-CN" sz="1200" b="1" dirty="0" smtClean="0"/>
          </a:p>
          <a:p>
            <a:endParaRPr lang="zh-CN" altLang="zh-CN" sz="1200" b="1" dirty="0"/>
          </a:p>
          <a:p>
            <a:r>
              <a:rPr lang="en-US" altLang="zh-CN" sz="1200" dirty="0"/>
              <a:t>       </a:t>
            </a:r>
            <a:r>
              <a:rPr lang="en-US" altLang="zh-CN" sz="1200" b="1" dirty="0"/>
              <a:t> </a:t>
            </a:r>
            <a:r>
              <a:rPr lang="en-US" altLang="zh-CN" sz="1200" b="1" dirty="0" smtClean="0"/>
              <a:t>1</a:t>
            </a:r>
            <a:r>
              <a:rPr lang="zh-CN" altLang="zh-CN" sz="1200" b="1" dirty="0" smtClean="0"/>
              <a:t>、</a:t>
            </a:r>
            <a:r>
              <a:rPr lang="zh-CN" altLang="zh-CN" sz="1200" b="1" dirty="0"/>
              <a:t>盘点具体时间</a:t>
            </a:r>
            <a:r>
              <a:rPr lang="zh-CN" altLang="zh-CN" sz="1200" b="1" dirty="0" smtClean="0"/>
              <a:t>：</a:t>
            </a:r>
            <a:endParaRPr lang="en-US" altLang="zh-CN" sz="1200" b="1" dirty="0" smtClean="0"/>
          </a:p>
          <a:p>
            <a:r>
              <a:rPr lang="en-US" altLang="zh-CN" sz="1200" b="1" dirty="0"/>
              <a:t> </a:t>
            </a:r>
            <a:r>
              <a:rPr lang="en-US" altLang="zh-CN" sz="1200" b="1" dirty="0" smtClean="0"/>
              <a:t>              </a:t>
            </a:r>
          </a:p>
          <a:p>
            <a:r>
              <a:rPr lang="en-US" altLang="zh-CN" sz="1200" b="1" dirty="0"/>
              <a:t> </a:t>
            </a:r>
            <a:r>
              <a:rPr lang="en-US" altLang="zh-CN" sz="1200" b="1" dirty="0" smtClean="0"/>
              <a:t>              </a:t>
            </a:r>
            <a:r>
              <a:rPr lang="zh-CN" altLang="zh-CN" sz="1200" b="1" dirty="0" smtClean="0">
                <a:solidFill>
                  <a:srgbClr val="FF0000"/>
                </a:solidFill>
              </a:rPr>
              <a:t>正式</a:t>
            </a:r>
            <a:r>
              <a:rPr lang="zh-CN" altLang="zh-CN" sz="1200" b="1" dirty="0">
                <a:solidFill>
                  <a:srgbClr val="FF0000"/>
                </a:solidFill>
              </a:rPr>
              <a:t>盘点</a:t>
            </a:r>
            <a:r>
              <a:rPr lang="zh-CN" altLang="zh-CN" sz="1200" b="1" dirty="0" smtClean="0">
                <a:solidFill>
                  <a:srgbClr val="FF0000"/>
                </a:solidFill>
              </a:rPr>
              <a:t>时间</a:t>
            </a:r>
            <a:r>
              <a:rPr lang="zh-CN" altLang="zh-CN" sz="1200" dirty="0" smtClean="0"/>
              <a:t>定于</a:t>
            </a:r>
            <a:r>
              <a:rPr lang="zh-CN" altLang="zh-CN" sz="1200" b="1" dirty="0" smtClean="0">
                <a:solidFill>
                  <a:srgbClr val="FF0000"/>
                </a:solidFill>
              </a:rPr>
              <a:t>本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周六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6</a:t>
            </a:r>
            <a:r>
              <a:rPr lang="zh-CN" altLang="zh-CN" sz="1200" b="1" dirty="0" smtClean="0">
                <a:solidFill>
                  <a:srgbClr val="FF0000"/>
                </a:solidFill>
              </a:rPr>
              <a:t>月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17</a:t>
            </a:r>
            <a:r>
              <a:rPr lang="zh-CN" altLang="zh-CN" sz="1200" b="1" dirty="0" smtClean="0">
                <a:solidFill>
                  <a:srgbClr val="FF0000"/>
                </a:solidFill>
              </a:rPr>
              <a:t>日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08:00——20:00</a:t>
            </a:r>
            <a:r>
              <a:rPr lang="zh-CN" altLang="zh-CN" sz="1200" dirty="0" smtClean="0"/>
              <a:t>（</a:t>
            </a:r>
            <a:r>
              <a:rPr lang="zh-CN" altLang="zh-CN" sz="1200" dirty="0"/>
              <a:t>如有变动另行通知）。请各部门安排好盘点人员</a:t>
            </a:r>
            <a:r>
              <a:rPr lang="zh-CN" altLang="zh-CN" sz="1200" dirty="0" smtClean="0"/>
              <a:t>。</a:t>
            </a:r>
            <a:endParaRPr lang="zh-CN" altLang="zh-CN" sz="1200" dirty="0"/>
          </a:p>
          <a:p>
            <a:r>
              <a:rPr lang="en-US" altLang="zh-CN" sz="1200" b="1" dirty="0"/>
              <a:t> </a:t>
            </a:r>
            <a:endParaRPr lang="zh-CN" altLang="zh-CN" sz="1200" dirty="0"/>
          </a:p>
          <a:p>
            <a:r>
              <a:rPr lang="en-US" altLang="zh-CN" sz="1200" b="1" dirty="0"/>
              <a:t>   </a:t>
            </a:r>
            <a:r>
              <a:rPr lang="en-US" altLang="zh-CN" sz="1200" b="1" dirty="0" smtClean="0"/>
              <a:t>     2</a:t>
            </a:r>
            <a:r>
              <a:rPr lang="zh-CN" altLang="zh-CN" sz="1200" b="1" dirty="0" smtClean="0"/>
              <a:t>、</a:t>
            </a:r>
            <a:r>
              <a:rPr lang="zh-CN" altLang="zh-CN" sz="1200" b="1" dirty="0"/>
              <a:t>本期盘点对象</a:t>
            </a:r>
            <a:r>
              <a:rPr lang="zh-CN" altLang="zh-CN" sz="1200" b="1" dirty="0" smtClean="0"/>
              <a:t>：</a:t>
            </a:r>
            <a:endParaRPr lang="en-US" altLang="zh-CN" sz="1200" b="1" dirty="0" smtClean="0"/>
          </a:p>
          <a:p>
            <a:r>
              <a:rPr lang="en-US" altLang="zh-CN" sz="1200" b="1" dirty="0"/>
              <a:t> </a:t>
            </a:r>
            <a:r>
              <a:rPr lang="en-US" altLang="zh-CN" sz="1200" b="1" dirty="0" smtClean="0"/>
              <a:t>           A.CAPSA</a:t>
            </a:r>
            <a:r>
              <a:rPr lang="zh-CN" altLang="zh-CN" sz="1200" b="1" dirty="0"/>
              <a:t>所有项目（含：</a:t>
            </a:r>
            <a:r>
              <a:rPr lang="en-US" altLang="zh-CN" sz="1200" b="1" dirty="0"/>
              <a:t>B81FL</a:t>
            </a:r>
            <a:r>
              <a:rPr lang="zh-CN" altLang="zh-CN" sz="1200" b="1" dirty="0"/>
              <a:t>、</a:t>
            </a:r>
            <a:r>
              <a:rPr lang="en-US" altLang="zh-CN" sz="1200" b="1" dirty="0" smtClean="0"/>
              <a:t>B754</a:t>
            </a:r>
            <a:r>
              <a:rPr lang="zh-CN" altLang="en-US" sz="1200" b="1" dirty="0" smtClean="0"/>
              <a:t>、</a:t>
            </a:r>
            <a:r>
              <a:rPr lang="en-US" altLang="zh-CN" sz="1200" b="1" dirty="0" smtClean="0"/>
              <a:t>B753</a:t>
            </a:r>
            <a:r>
              <a:rPr lang="zh-CN" altLang="en-US" sz="1200" b="1" dirty="0" smtClean="0"/>
              <a:t>、</a:t>
            </a:r>
            <a:r>
              <a:rPr lang="en-US" altLang="zh-CN" sz="1200" b="1" dirty="0" smtClean="0"/>
              <a:t>B751</a:t>
            </a:r>
            <a:r>
              <a:rPr lang="zh-CN" altLang="zh-CN" sz="1200" b="1" dirty="0" smtClean="0"/>
              <a:t>、</a:t>
            </a:r>
            <a:r>
              <a:rPr lang="zh-CN" altLang="zh-CN" sz="1200" b="1" dirty="0"/>
              <a:t>尾门</a:t>
            </a:r>
            <a:r>
              <a:rPr lang="zh-CN" altLang="zh-CN" sz="1200" b="1" dirty="0" smtClean="0"/>
              <a:t>项目</a:t>
            </a:r>
            <a:r>
              <a:rPr lang="zh-CN" altLang="en-US" sz="1200" b="1" dirty="0" smtClean="0"/>
              <a:t>、</a:t>
            </a:r>
            <a:r>
              <a:rPr lang="en-US" altLang="zh-CN" sz="1200" b="1" dirty="0" smtClean="0"/>
              <a:t>B753ML、B754ML</a:t>
            </a:r>
            <a:r>
              <a:rPr lang="zh-CN" altLang="zh-CN" sz="1200" b="1" dirty="0" smtClean="0"/>
              <a:t>）</a:t>
            </a:r>
            <a:r>
              <a:rPr lang="zh-CN" altLang="en-US" sz="1200" b="1" dirty="0" smtClean="0"/>
              <a:t>；</a:t>
            </a:r>
            <a:endParaRPr lang="en-US" altLang="zh-CN" sz="1200" b="1" dirty="0" smtClean="0"/>
          </a:p>
          <a:p>
            <a:r>
              <a:rPr lang="en-US" altLang="zh-CN" sz="1200" b="1" dirty="0" smtClean="0"/>
              <a:t>            B.</a:t>
            </a:r>
            <a:r>
              <a:rPr lang="zh-CN" altLang="zh-CN" sz="1200" b="1" dirty="0" smtClean="0"/>
              <a:t>广汽</a:t>
            </a:r>
            <a:r>
              <a:rPr lang="zh-CN" altLang="en-US" sz="1200" b="1" dirty="0" smtClean="0"/>
              <a:t>所有项目</a:t>
            </a:r>
            <a:r>
              <a:rPr lang="zh-CN" altLang="zh-CN" sz="1200" b="1" dirty="0" smtClean="0"/>
              <a:t>（</a:t>
            </a:r>
            <a:r>
              <a:rPr lang="en-US" altLang="zh-CN" sz="1200" b="1" dirty="0"/>
              <a:t>AD</a:t>
            </a:r>
            <a:r>
              <a:rPr lang="zh-CN" altLang="zh-CN" sz="1200" b="1" dirty="0"/>
              <a:t>、</a:t>
            </a:r>
            <a:r>
              <a:rPr lang="en-US" altLang="zh-CN" sz="1200" b="1" dirty="0"/>
              <a:t>AF</a:t>
            </a:r>
            <a:r>
              <a:rPr lang="zh-CN" altLang="zh-CN" sz="1200" b="1" dirty="0"/>
              <a:t>、</a:t>
            </a:r>
            <a:r>
              <a:rPr lang="en-US" altLang="zh-CN" sz="1200" b="1" dirty="0"/>
              <a:t>AC2 </a:t>
            </a:r>
            <a:r>
              <a:rPr lang="zh-CN" altLang="zh-CN" sz="1200" b="1" dirty="0"/>
              <a:t>、</a:t>
            </a:r>
            <a:r>
              <a:rPr lang="en-US" altLang="zh-CN" sz="1200" b="1" dirty="0"/>
              <a:t>AC3</a:t>
            </a:r>
            <a:r>
              <a:rPr lang="zh-CN" altLang="zh-CN" sz="1200" b="1" dirty="0"/>
              <a:t>、</a:t>
            </a:r>
            <a:r>
              <a:rPr lang="en-US" altLang="zh-CN" sz="1200" b="1" dirty="0"/>
              <a:t>A73</a:t>
            </a:r>
            <a:r>
              <a:rPr lang="zh-CN" altLang="zh-CN" sz="1200" b="1" dirty="0"/>
              <a:t>、</a:t>
            </a:r>
            <a:r>
              <a:rPr lang="en-US" altLang="zh-CN" sz="1200" b="1" dirty="0"/>
              <a:t>A56</a:t>
            </a:r>
            <a:r>
              <a:rPr lang="zh-CN" altLang="zh-CN" sz="1200" b="1" dirty="0"/>
              <a:t>、</a:t>
            </a:r>
            <a:r>
              <a:rPr lang="en-US" altLang="zh-CN" sz="1200" b="1" dirty="0"/>
              <a:t>A68</a:t>
            </a:r>
            <a:r>
              <a:rPr lang="zh-CN" altLang="zh-CN" sz="1200" b="1" dirty="0" smtClean="0"/>
              <a:t>、</a:t>
            </a:r>
            <a:r>
              <a:rPr lang="en-US" altLang="zh-CN" sz="1200" b="1" dirty="0" smtClean="0"/>
              <a:t>A28</a:t>
            </a:r>
            <a:r>
              <a:rPr lang="zh-CN" altLang="en-US" sz="1200" b="1" dirty="0" smtClean="0"/>
              <a:t>、</a:t>
            </a:r>
            <a:r>
              <a:rPr lang="en-US" altLang="zh-CN" sz="1200" b="1" dirty="0" smtClean="0"/>
              <a:t>AL</a:t>
            </a:r>
            <a:r>
              <a:rPr lang="zh-CN" altLang="en-US" sz="1200" b="1" dirty="0" smtClean="0"/>
              <a:t>、</a:t>
            </a:r>
            <a:r>
              <a:rPr lang="en-US" altLang="zh-CN" sz="1200" b="1" dirty="0" smtClean="0"/>
              <a:t>A30-1、A5H、A5HEV</a:t>
            </a:r>
            <a:r>
              <a:rPr lang="zh-CN" altLang="en-US" sz="1200" b="1" dirty="0" smtClean="0"/>
              <a:t>前后保）</a:t>
            </a:r>
            <a:endParaRPr lang="en-US" altLang="zh-CN" sz="1200" b="1" dirty="0" smtClean="0"/>
          </a:p>
          <a:p>
            <a:r>
              <a:rPr lang="en-US" altLang="zh-CN" sz="1200" b="1" dirty="0" smtClean="0"/>
              <a:t>            C.</a:t>
            </a:r>
            <a:r>
              <a:rPr lang="zh-CN" altLang="en-US" sz="1200" b="1" dirty="0" smtClean="0"/>
              <a:t>广菲克所有项目（</a:t>
            </a:r>
            <a:r>
              <a:rPr lang="en-US" altLang="zh-CN" sz="1200" b="1" dirty="0" smtClean="0"/>
              <a:t>MP523</a:t>
            </a:r>
            <a:r>
              <a:rPr lang="zh-CN" altLang="en-US" sz="1200" b="1" dirty="0" smtClean="0"/>
              <a:t>、</a:t>
            </a:r>
            <a:r>
              <a:rPr lang="en-US" altLang="zh-CN" sz="1200" b="1" dirty="0" smtClean="0"/>
              <a:t>MP553)</a:t>
            </a:r>
          </a:p>
          <a:p>
            <a:r>
              <a:rPr lang="en-US" altLang="zh-CN" sz="1200" b="1" dirty="0" smtClean="0"/>
              <a:t>            D.</a:t>
            </a:r>
            <a:r>
              <a:rPr lang="zh-CN" altLang="en-US" sz="1200" b="1" dirty="0" smtClean="0"/>
              <a:t>北汽所有项目（</a:t>
            </a:r>
            <a:r>
              <a:rPr lang="en-US" altLang="zh-CN" sz="1200" b="1" dirty="0" smtClean="0"/>
              <a:t>C61X</a:t>
            </a:r>
            <a:r>
              <a:rPr lang="zh-CN" altLang="en-US" sz="1200" b="1" dirty="0" smtClean="0"/>
              <a:t>、</a:t>
            </a:r>
            <a:r>
              <a:rPr lang="en-US" altLang="zh-CN" sz="1200" b="1" dirty="0" smtClean="0"/>
              <a:t>C60FAERO</a:t>
            </a:r>
            <a:r>
              <a:rPr lang="zh-CN" altLang="zh-CN" sz="1200" b="1" dirty="0" smtClean="0"/>
              <a:t>）</a:t>
            </a:r>
            <a:endParaRPr lang="zh-CN" altLang="zh-CN" sz="1200" dirty="0"/>
          </a:p>
          <a:p>
            <a:r>
              <a:rPr lang="en-US" altLang="zh-CN" sz="1200" b="1" dirty="0"/>
              <a:t>          </a:t>
            </a:r>
            <a:r>
              <a:rPr lang="en-US" altLang="zh-CN" sz="1200" dirty="0"/>
              <a:t>                                    </a:t>
            </a:r>
            <a:endParaRPr lang="zh-CN" altLang="zh-CN" sz="1200" dirty="0"/>
          </a:p>
          <a:p>
            <a:r>
              <a:rPr lang="en-US" altLang="zh-CN" sz="1200" dirty="0"/>
              <a:t>  </a:t>
            </a:r>
            <a:r>
              <a:rPr lang="en-US" altLang="zh-CN" sz="1200" b="1" dirty="0"/>
              <a:t> </a:t>
            </a:r>
            <a:r>
              <a:rPr lang="zh-CN" altLang="zh-CN" sz="1200" b="1" dirty="0"/>
              <a:t>其他事项：</a:t>
            </a:r>
          </a:p>
          <a:p>
            <a:r>
              <a:rPr lang="en-US" altLang="zh-CN" sz="1200" b="1" dirty="0" smtClean="0"/>
              <a:t>          1</a:t>
            </a:r>
            <a:r>
              <a:rPr lang="zh-CN" altLang="en-US" sz="1200" b="1" dirty="0" smtClean="0"/>
              <a:t>、请金艳</a:t>
            </a:r>
            <a:r>
              <a:rPr lang="zh-CN" altLang="zh-CN" sz="1200" b="1" dirty="0" smtClean="0"/>
              <a:t>于</a:t>
            </a:r>
            <a:r>
              <a:rPr lang="zh-CN" altLang="zh-CN" sz="1200" b="1" dirty="0">
                <a:solidFill>
                  <a:srgbClr val="FF0000"/>
                </a:solidFill>
              </a:rPr>
              <a:t>盘点前一天</a:t>
            </a:r>
            <a:r>
              <a:rPr lang="zh-CN" altLang="zh-CN" sz="1200" b="1" dirty="0"/>
              <a:t>处理完在注塑、涂装、装配现场出现报废数据（不合格评审表）</a:t>
            </a:r>
            <a:r>
              <a:rPr lang="zh-CN" altLang="zh-CN" sz="1200" b="1" dirty="0" smtClean="0"/>
              <a:t>。</a:t>
            </a:r>
            <a:endParaRPr lang="en-US" altLang="zh-CN" sz="1200" b="1" dirty="0" smtClean="0"/>
          </a:p>
          <a:p>
            <a:endParaRPr lang="zh-CN" altLang="zh-CN" sz="1200" dirty="0"/>
          </a:p>
          <a:p>
            <a:r>
              <a:rPr lang="en-US" altLang="zh-CN" sz="1200" b="1" dirty="0" smtClean="0"/>
              <a:t>          2</a:t>
            </a:r>
            <a:r>
              <a:rPr lang="zh-CN" altLang="zh-CN" sz="1200" b="1" dirty="0"/>
              <a:t>、</a:t>
            </a:r>
            <a:r>
              <a:rPr lang="zh-CN" altLang="zh-CN" sz="1200" b="1" dirty="0" smtClean="0"/>
              <a:t>请</a:t>
            </a:r>
            <a:r>
              <a:rPr lang="zh-CN" altLang="en-US" sz="1200" b="1" dirty="0" smtClean="0"/>
              <a:t>张</a:t>
            </a:r>
            <a:r>
              <a:rPr lang="zh-CN" altLang="zh-CN" sz="1200" b="1" dirty="0" smtClean="0"/>
              <a:t>小清</a:t>
            </a:r>
            <a:r>
              <a:rPr lang="zh-CN" altLang="zh-CN" sz="1200" b="1" dirty="0"/>
              <a:t>于</a:t>
            </a:r>
            <a:r>
              <a:rPr lang="zh-CN" altLang="zh-CN" sz="1200" b="1" dirty="0">
                <a:solidFill>
                  <a:srgbClr val="FF0000"/>
                </a:solidFill>
              </a:rPr>
              <a:t>盘点前一天</a:t>
            </a:r>
            <a:r>
              <a:rPr lang="zh-CN" altLang="zh-CN" sz="1200" b="1" dirty="0"/>
              <a:t>处理完所有未出账的领料单，如在</a:t>
            </a:r>
            <a:r>
              <a:rPr lang="zh-CN" altLang="zh-CN" sz="1200" b="1" dirty="0">
                <a:solidFill>
                  <a:srgbClr val="FF0000"/>
                </a:solidFill>
              </a:rPr>
              <a:t>盘点当天</a:t>
            </a:r>
            <a:r>
              <a:rPr lang="zh-CN" altLang="zh-CN" sz="1200" b="1" dirty="0"/>
              <a:t>处理，请直接在</a:t>
            </a:r>
            <a:r>
              <a:rPr lang="en-US" altLang="zh-CN" sz="1200" b="1" dirty="0"/>
              <a:t>QAD</a:t>
            </a:r>
            <a:r>
              <a:rPr lang="zh-CN" altLang="zh-CN" sz="1200" b="1" dirty="0"/>
              <a:t>完成处理</a:t>
            </a:r>
            <a:r>
              <a:rPr lang="zh-CN" altLang="zh-CN" sz="1200" b="1" dirty="0" smtClean="0"/>
              <a:t>。</a:t>
            </a:r>
            <a:endParaRPr lang="en-US" altLang="zh-CN" sz="1200" b="1" dirty="0" smtClean="0"/>
          </a:p>
          <a:p>
            <a:endParaRPr lang="zh-CN" altLang="zh-CN" sz="1200" dirty="0"/>
          </a:p>
          <a:p>
            <a:r>
              <a:rPr lang="en-US" altLang="zh-CN" sz="1200" b="1" dirty="0" smtClean="0"/>
              <a:t>          3</a:t>
            </a:r>
            <a:r>
              <a:rPr lang="zh-CN" altLang="zh-CN" sz="1200" b="1" dirty="0"/>
              <a:t>、请仓库于</a:t>
            </a:r>
            <a:r>
              <a:rPr lang="zh-CN" altLang="zh-CN" sz="1200" b="1" dirty="0">
                <a:solidFill>
                  <a:srgbClr val="FF0000"/>
                </a:solidFill>
              </a:rPr>
              <a:t>盘点前一天</a:t>
            </a:r>
            <a:r>
              <a:rPr lang="zh-CN" altLang="zh-CN" sz="1200" b="1" dirty="0"/>
              <a:t>处理完该处理的采购要货单</a:t>
            </a:r>
            <a:r>
              <a:rPr lang="zh-CN" altLang="zh-CN" sz="1200" b="1" dirty="0" smtClean="0"/>
              <a:t>。</a:t>
            </a:r>
            <a:endParaRPr lang="en-US" altLang="zh-CN" sz="1200" b="1" dirty="0" smtClean="0"/>
          </a:p>
          <a:p>
            <a:endParaRPr lang="zh-CN" altLang="zh-CN" sz="1200" dirty="0"/>
          </a:p>
          <a:p>
            <a:r>
              <a:rPr lang="en-US" altLang="zh-CN" sz="1200" b="1" dirty="0" smtClean="0"/>
              <a:t>          4</a:t>
            </a:r>
            <a:r>
              <a:rPr lang="zh-CN" altLang="zh-CN" sz="1200" b="1" dirty="0"/>
              <a:t>、需要质量扫描报废的，请文泉于</a:t>
            </a:r>
            <a:r>
              <a:rPr lang="zh-CN" altLang="zh-CN" sz="1200" b="1" dirty="0">
                <a:solidFill>
                  <a:srgbClr val="FF0000"/>
                </a:solidFill>
              </a:rPr>
              <a:t>盘点前一天</a:t>
            </a:r>
            <a:r>
              <a:rPr lang="zh-CN" altLang="zh-CN" sz="1200" b="1" dirty="0"/>
              <a:t>处理完</a:t>
            </a:r>
            <a:r>
              <a:rPr lang="zh-CN" altLang="zh-CN" sz="1200" b="1" dirty="0" smtClean="0"/>
              <a:t>。</a:t>
            </a:r>
            <a:endParaRPr lang="en-US" altLang="zh-CN" sz="1200" b="1" dirty="0" smtClean="0"/>
          </a:p>
          <a:p>
            <a:endParaRPr lang="zh-CN" altLang="zh-CN" sz="1200" dirty="0"/>
          </a:p>
          <a:p>
            <a:pPr lvl="0"/>
            <a:r>
              <a:rPr lang="en-US" altLang="zh-CN" sz="1200" b="1" dirty="0" smtClean="0"/>
              <a:t>          5</a:t>
            </a:r>
            <a:r>
              <a:rPr lang="zh-CN" altLang="en-US" sz="1200" b="1" dirty="0" smtClean="0"/>
              <a:t>、</a:t>
            </a:r>
            <a:r>
              <a:rPr lang="zh-CN" altLang="zh-CN" sz="1200" b="1" dirty="0" smtClean="0"/>
              <a:t>工程</a:t>
            </a:r>
            <a:r>
              <a:rPr lang="zh-CN" altLang="zh-CN" sz="1200" b="1" dirty="0"/>
              <a:t>、质量需要开具领料单或报废，请在</a:t>
            </a:r>
            <a:r>
              <a:rPr lang="zh-CN" altLang="zh-CN" sz="1200" b="1" dirty="0">
                <a:solidFill>
                  <a:srgbClr val="FF0000"/>
                </a:solidFill>
              </a:rPr>
              <a:t>盘点前一天</a:t>
            </a:r>
            <a:r>
              <a:rPr lang="zh-CN" altLang="zh-CN" sz="1200" b="1" dirty="0"/>
              <a:t>完成</a:t>
            </a:r>
            <a:r>
              <a:rPr lang="zh-CN" altLang="zh-CN" sz="1200" b="1" dirty="0" smtClean="0"/>
              <a:t>。</a:t>
            </a:r>
            <a:endParaRPr lang="en-US" altLang="zh-CN" sz="1200" b="1" dirty="0" smtClean="0"/>
          </a:p>
          <a:p>
            <a:pPr lvl="0"/>
            <a:endParaRPr lang="zh-CN" altLang="zh-CN" sz="1200" dirty="0"/>
          </a:p>
          <a:p>
            <a:r>
              <a:rPr lang="en-US" altLang="zh-CN" sz="1200" b="1" dirty="0" smtClean="0"/>
              <a:t>          6</a:t>
            </a:r>
            <a:r>
              <a:rPr lang="zh-CN" altLang="zh-CN" sz="1200" b="1" dirty="0" smtClean="0"/>
              <a:t>、</a:t>
            </a:r>
            <a:r>
              <a:rPr lang="zh-CN" altLang="zh-CN" sz="1200" b="1" dirty="0">
                <a:solidFill>
                  <a:srgbClr val="FF0000"/>
                </a:solidFill>
              </a:rPr>
              <a:t>盘点前</a:t>
            </a:r>
            <a:r>
              <a:rPr lang="zh-CN" altLang="zh-CN" sz="1200" b="1" dirty="0"/>
              <a:t>各部门针对待处理及不明状态的各类产品做一遍清理工作，力求所有产品状态都达到可控</a:t>
            </a:r>
            <a:r>
              <a:rPr lang="zh-CN" altLang="en-US" sz="1200" b="1" dirty="0" smtClean="0"/>
              <a:t>。</a:t>
            </a:r>
            <a:endParaRPr lang="en-US" altLang="zh-CN" sz="1200" b="1" dirty="0" smtClean="0"/>
          </a:p>
          <a:p>
            <a:r>
              <a:rPr lang="en-US" altLang="zh-CN" sz="1200" b="1" dirty="0"/>
              <a:t> </a:t>
            </a:r>
            <a:r>
              <a:rPr lang="en-US" altLang="zh-CN" sz="1200" b="1" dirty="0" smtClean="0"/>
              <a:t>         </a:t>
            </a:r>
          </a:p>
          <a:p>
            <a:r>
              <a:rPr lang="en-US" altLang="zh-CN" sz="1200" b="1" dirty="0"/>
              <a:t> </a:t>
            </a:r>
            <a:r>
              <a:rPr lang="en-US" altLang="zh-CN" sz="1200" b="1" dirty="0" smtClean="0"/>
              <a:t>         7</a:t>
            </a:r>
            <a:r>
              <a:rPr lang="zh-CN" altLang="en-US" sz="1200" b="1" dirty="0" smtClean="0"/>
              <a:t>、涂装上件拉动注塑产品，</a:t>
            </a:r>
            <a:r>
              <a:rPr lang="en-US" altLang="zh-CN" sz="1200" b="1" dirty="0" smtClean="0"/>
              <a:t>RK</a:t>
            </a:r>
            <a:r>
              <a:rPr lang="zh-CN" altLang="en-US" sz="1200" b="1" dirty="0" smtClean="0"/>
              <a:t>料箱转移须全部操作完成。－－黄水清、赵冬晓</a:t>
            </a:r>
            <a:endParaRPr lang="en-US" altLang="zh-CN" sz="1200" b="1" dirty="0" smtClean="0"/>
          </a:p>
          <a:p>
            <a:endParaRPr lang="en-US" altLang="zh-CN" sz="1200" b="1" dirty="0"/>
          </a:p>
          <a:p>
            <a:r>
              <a:rPr lang="en-US" altLang="zh-CN" sz="1200" b="1" dirty="0" smtClean="0"/>
              <a:t>          8</a:t>
            </a:r>
            <a:r>
              <a:rPr lang="zh-CN" altLang="en-US" sz="1200" b="1" dirty="0" smtClean="0"/>
              <a:t>、</a:t>
            </a:r>
            <a:r>
              <a:rPr lang="zh-CN" altLang="zh-CN" sz="1200" b="1" dirty="0"/>
              <a:t>盘点开始前，请各部门责任人</a:t>
            </a:r>
            <a:r>
              <a:rPr lang="zh-CN" altLang="zh-CN" sz="1200" b="1" dirty="0" smtClean="0"/>
              <a:t>到</a:t>
            </a:r>
            <a:r>
              <a:rPr lang="zh-CN" altLang="en-US" sz="1200" b="1" dirty="0" smtClean="0"/>
              <a:t>卢倩</a:t>
            </a:r>
            <a:r>
              <a:rPr lang="zh-CN" altLang="zh-CN" sz="1200" b="1" dirty="0" smtClean="0"/>
              <a:t>（</a:t>
            </a:r>
            <a:r>
              <a:rPr lang="zh-CN" altLang="en-US" sz="1200" b="1" dirty="0" smtClean="0"/>
              <a:t>张小清</a:t>
            </a:r>
            <a:r>
              <a:rPr lang="zh-CN" altLang="zh-CN" sz="1200" b="1" dirty="0" smtClean="0"/>
              <a:t>）</a:t>
            </a:r>
            <a:r>
              <a:rPr lang="zh-CN" altLang="zh-CN" sz="1200" b="1" dirty="0"/>
              <a:t>处接收盘点开始通知后，方可开始盘点。</a:t>
            </a:r>
            <a:endParaRPr lang="en-US" altLang="zh-CN" sz="1200" b="1" dirty="0"/>
          </a:p>
          <a:p>
            <a:endParaRPr lang="en-US" altLang="zh-CN" sz="2000" dirty="0" smtClean="0">
              <a:solidFill>
                <a:srgbClr val="FF0000"/>
              </a:solidFill>
            </a:endParaRPr>
          </a:p>
          <a:p>
            <a:pPr marL="457200" indent="-457200">
              <a:buFont typeface="Century Schoolbook" pitchFamily="18" charset="0"/>
              <a:buChar char="▲"/>
            </a:pP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31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0630" y="468288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盘点异常反馈机制：</a:t>
            </a:r>
            <a:endParaRPr lang="zh-CN" altLang="en-US" dirty="0"/>
          </a:p>
        </p:txBody>
      </p:sp>
      <p:sp>
        <p:nvSpPr>
          <p:cNvPr id="3" name="圆角矩形 2"/>
          <p:cNvSpPr/>
          <p:nvPr/>
        </p:nvSpPr>
        <p:spPr>
          <a:xfrm>
            <a:off x="1028662" y="1764432"/>
            <a:ext cx="1008112" cy="504056"/>
          </a:xfrm>
          <a:prstGeom prst="roundRect">
            <a:avLst/>
          </a:prstGeom>
          <a:solidFill>
            <a:srgbClr val="FFC000"/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b="1" dirty="0" smtClean="0"/>
              <a:t>初盘发现异常</a:t>
            </a:r>
            <a:endParaRPr lang="zh-CN" altLang="en-US" sz="1400" b="1" dirty="0"/>
          </a:p>
        </p:txBody>
      </p:sp>
      <p:cxnSp>
        <p:nvCxnSpPr>
          <p:cNvPr id="5" name="直接箭头连接符 4"/>
          <p:cNvCxnSpPr>
            <a:stCxn id="3" idx="2"/>
          </p:cNvCxnSpPr>
          <p:nvPr/>
        </p:nvCxnSpPr>
        <p:spPr>
          <a:xfrm>
            <a:off x="1532718" y="2268488"/>
            <a:ext cx="0" cy="432048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5"/>
          <p:cNvSpPr/>
          <p:nvPr/>
        </p:nvSpPr>
        <p:spPr>
          <a:xfrm>
            <a:off x="1028662" y="2700536"/>
            <a:ext cx="1008112" cy="504056"/>
          </a:xfrm>
          <a:prstGeom prst="roundRect">
            <a:avLst/>
          </a:prstGeom>
          <a:solidFill>
            <a:srgbClr val="FFC000"/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b="1" dirty="0" smtClean="0"/>
              <a:t>区域组长</a:t>
            </a:r>
            <a:endParaRPr lang="zh-CN" altLang="en-US" sz="1400" b="1" dirty="0"/>
          </a:p>
        </p:txBody>
      </p:sp>
      <p:sp>
        <p:nvSpPr>
          <p:cNvPr id="7" name="圆角矩形 6"/>
          <p:cNvSpPr/>
          <p:nvPr/>
        </p:nvSpPr>
        <p:spPr>
          <a:xfrm>
            <a:off x="3594437" y="2700536"/>
            <a:ext cx="1008112" cy="504056"/>
          </a:xfrm>
          <a:prstGeom prst="roundRect">
            <a:avLst/>
          </a:prstGeom>
          <a:solidFill>
            <a:srgbClr val="FFC000"/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b="1" dirty="0" smtClean="0"/>
              <a:t>协调员</a:t>
            </a:r>
            <a:endParaRPr lang="zh-CN" altLang="en-US" sz="1400" b="1" dirty="0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2036774" y="2844552"/>
            <a:ext cx="1557663" cy="0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2036774" y="3060576"/>
            <a:ext cx="1557663" cy="0"/>
          </a:xfrm>
          <a:prstGeom prst="straightConnector1">
            <a:avLst/>
          </a:prstGeom>
          <a:ln w="34925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180790" y="2536775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/>
              <a:t>反馈</a:t>
            </a:r>
            <a:endParaRPr lang="zh-CN" altLang="en-US" sz="1400" dirty="0"/>
          </a:p>
        </p:txBody>
      </p:sp>
      <p:sp>
        <p:nvSpPr>
          <p:cNvPr id="15" name="圆角矩形 14"/>
          <p:cNvSpPr/>
          <p:nvPr/>
        </p:nvSpPr>
        <p:spPr>
          <a:xfrm>
            <a:off x="3630877" y="1664804"/>
            <a:ext cx="1008112" cy="504056"/>
          </a:xfrm>
          <a:prstGeom prst="roundRect">
            <a:avLst/>
          </a:prstGeom>
          <a:solidFill>
            <a:srgbClr val="FFC000"/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b="1" dirty="0" smtClean="0"/>
              <a:t>盘点质量问题</a:t>
            </a:r>
            <a:endParaRPr lang="zh-CN" altLang="en-US" sz="1400" b="1" dirty="0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4134933" y="2204864"/>
            <a:ext cx="0" cy="432048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endCxn id="3" idx="3"/>
          </p:cNvCxnSpPr>
          <p:nvPr/>
        </p:nvCxnSpPr>
        <p:spPr>
          <a:xfrm flipH="1" flipV="1">
            <a:off x="2036774" y="2016460"/>
            <a:ext cx="1557663" cy="684076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1733347">
            <a:off x="2331328" y="2054250"/>
            <a:ext cx="1090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/>
              <a:t>现场处理</a:t>
            </a:r>
            <a:endParaRPr lang="zh-CN" alt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2402264" y="3060576"/>
            <a:ext cx="826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反馈盘点质量问题</a:t>
            </a:r>
            <a:endParaRPr lang="zh-CN" altLang="en-US" sz="1200" dirty="0"/>
          </a:p>
        </p:txBody>
      </p:sp>
      <p:sp>
        <p:nvSpPr>
          <p:cNvPr id="21" name="圆角矩形 20"/>
          <p:cNvSpPr/>
          <p:nvPr/>
        </p:nvSpPr>
        <p:spPr>
          <a:xfrm>
            <a:off x="3620950" y="4140696"/>
            <a:ext cx="1008112" cy="504056"/>
          </a:xfrm>
          <a:prstGeom prst="roundRect">
            <a:avLst/>
          </a:prstGeom>
          <a:solidFill>
            <a:srgbClr val="FFC000"/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b="1" dirty="0" smtClean="0"/>
              <a:t>科室经理</a:t>
            </a:r>
            <a:endParaRPr lang="zh-CN" altLang="en-US" sz="1400" b="1" dirty="0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4098493" y="3204592"/>
            <a:ext cx="0" cy="936104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4341030" y="3204592"/>
            <a:ext cx="0" cy="936104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330994" y="3522241"/>
            <a:ext cx="730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无回馈</a:t>
            </a:r>
            <a:endParaRPr lang="zh-CN" altLang="en-US" sz="1400" dirty="0"/>
          </a:p>
        </p:txBody>
      </p:sp>
      <p:cxnSp>
        <p:nvCxnSpPr>
          <p:cNvPr id="32" name="直接箭头连接符 31"/>
          <p:cNvCxnSpPr>
            <a:stCxn id="7" idx="3"/>
          </p:cNvCxnSpPr>
          <p:nvPr/>
        </p:nvCxnSpPr>
        <p:spPr>
          <a:xfrm>
            <a:off x="4602549" y="2952564"/>
            <a:ext cx="1898721" cy="0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圆角矩形 32"/>
          <p:cNvSpPr/>
          <p:nvPr/>
        </p:nvSpPr>
        <p:spPr>
          <a:xfrm>
            <a:off x="6510852" y="2700536"/>
            <a:ext cx="1368152" cy="600745"/>
          </a:xfrm>
          <a:prstGeom prst="roundRect">
            <a:avLst/>
          </a:prstGeom>
          <a:solidFill>
            <a:srgbClr val="FFC000"/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b="1" dirty="0" smtClean="0"/>
              <a:t>物流科经理</a:t>
            </a:r>
            <a:endParaRPr lang="zh-CN" altLang="en-US" sz="14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3692958" y="3348608"/>
            <a:ext cx="333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反馈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0953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179512" y="188640"/>
            <a:ext cx="7272808" cy="576064"/>
          </a:xfrm>
          <a:prstGeom prst="round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50800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四、盘点数据提交时间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1560" y="1052736"/>
            <a:ext cx="77768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生产：</a:t>
            </a:r>
            <a:endParaRPr lang="en-US" altLang="zh-CN" dirty="0" smtClean="0"/>
          </a:p>
          <a:p>
            <a:r>
              <a:rPr lang="zh-CN" altLang="en-US" dirty="0" smtClean="0"/>
              <a:t>注塑粒子</a:t>
            </a:r>
            <a:r>
              <a:rPr lang="en-US" altLang="zh-CN" dirty="0" smtClean="0"/>
              <a:t>\</a:t>
            </a:r>
            <a:r>
              <a:rPr lang="zh-CN" altLang="en-US" dirty="0" smtClean="0"/>
              <a:t>油漆交单时间</a:t>
            </a:r>
            <a:r>
              <a:rPr lang="zh-CN" altLang="en-US" dirty="0" smtClean="0"/>
              <a:t>：</a:t>
            </a:r>
            <a:r>
              <a:rPr lang="en-US" altLang="zh-CN" dirty="0" smtClean="0">
                <a:solidFill>
                  <a:srgbClr val="FF0000"/>
                </a:solidFill>
              </a:rPr>
              <a:t>6</a:t>
            </a:r>
            <a:r>
              <a:rPr lang="zh-CN" altLang="en-US" dirty="0" smtClean="0">
                <a:solidFill>
                  <a:srgbClr val="FF0000"/>
                </a:solidFill>
              </a:rPr>
              <a:t>月</a:t>
            </a:r>
            <a:r>
              <a:rPr lang="en-US" altLang="zh-CN" dirty="0" smtClean="0">
                <a:solidFill>
                  <a:srgbClr val="FF0000"/>
                </a:solidFill>
              </a:rPr>
              <a:t>17</a:t>
            </a:r>
            <a:r>
              <a:rPr lang="zh-CN" altLang="en-US" dirty="0" smtClean="0">
                <a:solidFill>
                  <a:srgbClr val="FF0000"/>
                </a:solidFill>
              </a:rPr>
              <a:t>日  </a:t>
            </a:r>
            <a:r>
              <a:rPr lang="en-US" altLang="zh-CN" dirty="0" smtClean="0">
                <a:solidFill>
                  <a:srgbClr val="FF0000"/>
                </a:solidFill>
              </a:rPr>
              <a:t>11:00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 smtClean="0"/>
          </a:p>
          <a:p>
            <a:r>
              <a:rPr lang="zh-CN" altLang="en-US" dirty="0" smtClean="0"/>
              <a:t>注塑、涂装、装配交单</a:t>
            </a:r>
            <a:r>
              <a:rPr lang="zh-CN" altLang="en-US" dirty="0" smtClean="0"/>
              <a:t>时间</a:t>
            </a:r>
            <a:r>
              <a:rPr lang="en-US" altLang="zh-CN" dirty="0" smtClean="0">
                <a:solidFill>
                  <a:srgbClr val="FF0000"/>
                </a:solidFill>
              </a:rPr>
              <a:t>6</a:t>
            </a:r>
            <a:r>
              <a:rPr lang="zh-CN" altLang="en-US" dirty="0" smtClean="0">
                <a:solidFill>
                  <a:srgbClr val="FF0000"/>
                </a:solidFill>
              </a:rPr>
              <a:t>月</a:t>
            </a:r>
            <a:r>
              <a:rPr lang="en-US" altLang="zh-CN" dirty="0" smtClean="0">
                <a:solidFill>
                  <a:srgbClr val="FF0000"/>
                </a:solidFill>
              </a:rPr>
              <a:t>17</a:t>
            </a:r>
            <a:r>
              <a:rPr lang="zh-CN" altLang="en-US" dirty="0" smtClean="0">
                <a:solidFill>
                  <a:srgbClr val="FF0000"/>
                </a:solidFill>
              </a:rPr>
              <a:t>日 </a:t>
            </a:r>
            <a:r>
              <a:rPr lang="en-US" altLang="zh-CN" dirty="0" smtClean="0">
                <a:solidFill>
                  <a:srgbClr val="FF0000"/>
                </a:solidFill>
              </a:rPr>
              <a:t>14:00</a:t>
            </a:r>
          </a:p>
          <a:p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物流：</a:t>
            </a:r>
            <a:endParaRPr lang="en-US" altLang="zh-CN" dirty="0" smtClean="0"/>
          </a:p>
          <a:p>
            <a:r>
              <a:rPr lang="zh-CN" altLang="en-US" dirty="0" smtClean="0"/>
              <a:t>注塑</a:t>
            </a:r>
            <a:r>
              <a:rPr lang="en-US" altLang="zh-CN" dirty="0" smtClean="0"/>
              <a:t>WIP</a:t>
            </a:r>
            <a:r>
              <a:rPr lang="zh-CN" altLang="en-US" dirty="0" smtClean="0"/>
              <a:t>、涂装</a:t>
            </a:r>
            <a:r>
              <a:rPr lang="en-US" altLang="zh-CN" dirty="0" smtClean="0"/>
              <a:t>WIP</a:t>
            </a:r>
            <a:r>
              <a:rPr lang="zh-CN" altLang="en-US" dirty="0" smtClean="0"/>
              <a:t>区、广汽</a:t>
            </a:r>
            <a:r>
              <a:rPr lang="en-US" altLang="zh-CN" dirty="0" smtClean="0"/>
              <a:t>CAPSA</a:t>
            </a:r>
            <a:r>
              <a:rPr lang="zh-CN" altLang="en-US" dirty="0" smtClean="0"/>
              <a:t>待发区，交单时间：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6</a:t>
            </a:r>
            <a:r>
              <a:rPr lang="zh-CN" altLang="en-US" dirty="0" smtClean="0">
                <a:solidFill>
                  <a:srgbClr val="FF0000"/>
                </a:solidFill>
              </a:rPr>
              <a:t>月</a:t>
            </a:r>
            <a:r>
              <a:rPr lang="en-US" altLang="zh-CN" dirty="0" smtClean="0">
                <a:solidFill>
                  <a:srgbClr val="FF0000"/>
                </a:solidFill>
              </a:rPr>
              <a:t>17</a:t>
            </a:r>
            <a:r>
              <a:rPr lang="zh-CN" altLang="en-US" dirty="0" smtClean="0">
                <a:solidFill>
                  <a:srgbClr val="FF0000"/>
                </a:solidFill>
              </a:rPr>
              <a:t>日</a:t>
            </a:r>
            <a:r>
              <a:rPr lang="en-US" altLang="zh-CN" dirty="0" smtClean="0">
                <a:solidFill>
                  <a:srgbClr val="FF0000"/>
                </a:solidFill>
              </a:rPr>
              <a:t>14:00</a:t>
            </a:r>
          </a:p>
          <a:p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外协件仓库</a:t>
            </a:r>
            <a:r>
              <a:rPr lang="zh-CN" altLang="en-US" dirty="0" smtClean="0"/>
              <a:t>：</a:t>
            </a:r>
            <a:r>
              <a:rPr lang="en-US" altLang="zh-CN" dirty="0" smtClean="0">
                <a:solidFill>
                  <a:srgbClr val="FF0000"/>
                </a:solidFill>
              </a:rPr>
              <a:t>6</a:t>
            </a:r>
            <a:r>
              <a:rPr lang="zh-CN" altLang="en-US" dirty="0" smtClean="0">
                <a:solidFill>
                  <a:srgbClr val="FF0000"/>
                </a:solidFill>
              </a:rPr>
              <a:t>月</a:t>
            </a:r>
            <a:r>
              <a:rPr lang="en-US" altLang="zh-CN" dirty="0" smtClean="0">
                <a:solidFill>
                  <a:srgbClr val="FF0000"/>
                </a:solidFill>
              </a:rPr>
              <a:t>17</a:t>
            </a:r>
            <a:r>
              <a:rPr lang="zh-CN" altLang="en-US" dirty="0" smtClean="0">
                <a:solidFill>
                  <a:srgbClr val="FF0000"/>
                </a:solidFill>
              </a:rPr>
              <a:t>日 </a:t>
            </a:r>
            <a:r>
              <a:rPr lang="en-US" altLang="zh-CN" dirty="0" smtClean="0">
                <a:solidFill>
                  <a:srgbClr val="FF0000"/>
                </a:solidFill>
              </a:rPr>
              <a:t>14:00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其他（含工程、质量）盘点数据：</a:t>
            </a:r>
            <a:r>
              <a:rPr lang="zh-CN" altLang="en-US" dirty="0"/>
              <a:t>交单</a:t>
            </a:r>
            <a:r>
              <a:rPr lang="zh-CN" altLang="en-US" dirty="0" smtClean="0"/>
              <a:t>时间</a:t>
            </a:r>
            <a:r>
              <a:rPr lang="zh-CN" altLang="en-US" dirty="0" smtClean="0"/>
              <a:t>：</a:t>
            </a:r>
            <a:r>
              <a:rPr lang="en-US" altLang="zh-CN" dirty="0">
                <a:solidFill>
                  <a:srgbClr val="FF0000"/>
                </a:solidFill>
              </a:rPr>
              <a:t>6</a:t>
            </a:r>
            <a:r>
              <a:rPr lang="zh-CN" altLang="en-US" dirty="0" smtClean="0">
                <a:solidFill>
                  <a:srgbClr val="FF0000"/>
                </a:solidFill>
              </a:rPr>
              <a:t>月</a:t>
            </a:r>
            <a:r>
              <a:rPr lang="en-US" altLang="zh-CN" dirty="0" smtClean="0">
                <a:solidFill>
                  <a:srgbClr val="FF0000"/>
                </a:solidFill>
              </a:rPr>
              <a:t>17</a:t>
            </a:r>
            <a:r>
              <a:rPr lang="zh-CN" altLang="en-US" dirty="0" smtClean="0">
                <a:solidFill>
                  <a:srgbClr val="FF0000"/>
                </a:solidFill>
              </a:rPr>
              <a:t>日</a:t>
            </a:r>
            <a:r>
              <a:rPr lang="en-US" altLang="zh-CN" dirty="0" smtClean="0">
                <a:solidFill>
                  <a:srgbClr val="FF0000"/>
                </a:solidFill>
              </a:rPr>
              <a:t>11:00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127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71600" y="1988840"/>
            <a:ext cx="6768752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8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汇报完毕</a:t>
            </a:r>
            <a:endParaRPr lang="en-US" altLang="zh-CN" sz="80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中宋" pitchFamily="2" charset="-122"/>
              <a:ea typeface="华文中宋" pitchFamily="2" charset="-122"/>
            </a:endParaRPr>
          </a:p>
          <a:p>
            <a:r>
              <a:rPr lang="en-US" altLang="zh-CN" sz="8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 </a:t>
            </a:r>
            <a:r>
              <a:rPr lang="en-US" altLang="zh-CN" sz="8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          </a:t>
            </a:r>
            <a:r>
              <a:rPr lang="zh-CN" altLang="en-US" sz="8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谢谢！</a:t>
            </a:r>
            <a:endParaRPr lang="zh-CN" altLang="en-US" sz="80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中宋" pitchFamily="2" charset="-122"/>
              <a:ea typeface="华文中宋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597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494720531"/>
              </p:ext>
            </p:extLst>
          </p:nvPr>
        </p:nvGraphicFramePr>
        <p:xfrm>
          <a:off x="1524000" y="166925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50096" y="571326"/>
            <a:ext cx="2736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黑体" pitchFamily="2" charset="-122"/>
                <a:ea typeface="黑体" pitchFamily="2" charset="-122"/>
              </a:rPr>
              <a:t>目  录</a:t>
            </a:r>
            <a:endParaRPr lang="zh-CN" altLang="en-US" sz="4000" b="1" dirty="0">
              <a:latin typeface="黑体" pitchFamily="2" charset="-122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616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188640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上期盘点问题，本期须重点关注点：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6192" y="557972"/>
            <a:ext cx="820891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entury Schoolbook" pitchFamily="18" charset="0"/>
              <a:buChar char="▲"/>
            </a:pPr>
            <a:r>
              <a:rPr lang="zh-CN" altLang="en-US" sz="1600" dirty="0">
                <a:solidFill>
                  <a:srgbClr val="FF0000"/>
                </a:solidFill>
              </a:rPr>
              <a:t>盘点前整理整顿</a:t>
            </a:r>
            <a:r>
              <a:rPr lang="en-US" altLang="zh-CN" sz="1600" dirty="0">
                <a:solidFill>
                  <a:srgbClr val="FF0000"/>
                </a:solidFill>
              </a:rPr>
              <a:t>——</a:t>
            </a:r>
            <a:r>
              <a:rPr lang="zh-CN" altLang="en-US" sz="1600" dirty="0">
                <a:solidFill>
                  <a:srgbClr val="FF0000"/>
                </a:solidFill>
              </a:rPr>
              <a:t>责任：各</a:t>
            </a:r>
            <a:r>
              <a:rPr lang="zh-CN" altLang="en-US" sz="1600" dirty="0" smtClean="0">
                <a:solidFill>
                  <a:srgbClr val="FF0000"/>
                </a:solidFill>
              </a:rPr>
              <a:t>区域</a:t>
            </a:r>
            <a:endParaRPr lang="en-US" altLang="zh-CN" sz="1600" dirty="0" smtClean="0">
              <a:solidFill>
                <a:srgbClr val="FF0000"/>
              </a:solidFill>
            </a:endParaRPr>
          </a:p>
          <a:p>
            <a:pPr marL="457200" indent="-457200">
              <a:buFont typeface="Century Schoolbook" pitchFamily="18" charset="0"/>
              <a:buChar char="▲"/>
            </a:pPr>
            <a:endParaRPr lang="en-US" altLang="zh-CN" sz="1600" dirty="0">
              <a:solidFill>
                <a:srgbClr val="FF0000"/>
              </a:solidFill>
            </a:endParaRPr>
          </a:p>
          <a:p>
            <a:pPr marL="457200" indent="-457200">
              <a:buFont typeface="Century Schoolbook" pitchFamily="18" charset="0"/>
              <a:buChar char="▲"/>
            </a:pPr>
            <a:endParaRPr lang="en-US" altLang="zh-CN" sz="1600" dirty="0" smtClean="0">
              <a:solidFill>
                <a:srgbClr val="FF0000"/>
              </a:solidFill>
            </a:endParaRPr>
          </a:p>
          <a:p>
            <a:pPr marL="457200" indent="-457200">
              <a:buFont typeface="Century Schoolbook" pitchFamily="18" charset="0"/>
              <a:buChar char="▲"/>
            </a:pPr>
            <a:endParaRPr lang="en-US" altLang="zh-CN" sz="1600" dirty="0">
              <a:solidFill>
                <a:srgbClr val="FF0000"/>
              </a:solidFill>
            </a:endParaRPr>
          </a:p>
          <a:p>
            <a:pPr marL="457200" indent="-457200">
              <a:buFont typeface="Century Schoolbook" pitchFamily="18" charset="0"/>
              <a:buChar char="▲"/>
            </a:pPr>
            <a:endParaRPr lang="en-US" altLang="zh-CN" sz="1600" dirty="0" smtClean="0">
              <a:solidFill>
                <a:srgbClr val="FF0000"/>
              </a:solidFill>
            </a:endParaRPr>
          </a:p>
          <a:p>
            <a:endParaRPr lang="en-US" altLang="zh-CN" sz="1600" dirty="0" smtClean="0">
              <a:solidFill>
                <a:srgbClr val="FF0000"/>
              </a:solidFill>
            </a:endParaRPr>
          </a:p>
          <a:p>
            <a:endParaRPr lang="en-US" altLang="zh-CN" sz="1600" dirty="0">
              <a:solidFill>
                <a:srgbClr val="FF0000"/>
              </a:solidFill>
            </a:endParaRPr>
          </a:p>
          <a:p>
            <a:pPr marL="457200" indent="-457200">
              <a:buFont typeface="Century Schoolbook" pitchFamily="18" charset="0"/>
              <a:buChar char="▲"/>
            </a:pPr>
            <a:r>
              <a:rPr lang="zh-CN" altLang="en-US" sz="1600" dirty="0" smtClean="0">
                <a:solidFill>
                  <a:srgbClr val="FF0000"/>
                </a:solidFill>
              </a:rPr>
              <a:t>各区域现场产品盘核须准确；产品的颜色、配置须确认清楚；小零件的产品请尽量使用电子秤；</a:t>
            </a:r>
            <a:r>
              <a:rPr lang="en-US" altLang="zh-CN" sz="1600" dirty="0" smtClean="0">
                <a:solidFill>
                  <a:srgbClr val="FF0000"/>
                </a:solidFill>
              </a:rPr>
              <a:t>——</a:t>
            </a:r>
            <a:r>
              <a:rPr lang="zh-CN" altLang="en-US" sz="1600" b="1" dirty="0">
                <a:solidFill>
                  <a:srgbClr val="FF0000"/>
                </a:solidFill>
              </a:rPr>
              <a:t>责任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：各区域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marL="457200" indent="-457200">
              <a:buFont typeface="Century Schoolbook" pitchFamily="18" charset="0"/>
              <a:buChar char="▲"/>
            </a:pPr>
            <a:r>
              <a:rPr lang="zh-CN" altLang="en-US" sz="1600" dirty="0">
                <a:solidFill>
                  <a:srgbClr val="FF0000"/>
                </a:solidFill>
              </a:rPr>
              <a:t>点修房（总成）</a:t>
            </a:r>
            <a:r>
              <a:rPr lang="en-US" altLang="zh-CN" sz="1600" dirty="0">
                <a:solidFill>
                  <a:srgbClr val="FF0000"/>
                </a:solidFill>
              </a:rPr>
              <a:t>——</a:t>
            </a:r>
            <a:r>
              <a:rPr lang="zh-CN" altLang="en-US" sz="1600" dirty="0">
                <a:solidFill>
                  <a:srgbClr val="FF0000"/>
                </a:solidFill>
              </a:rPr>
              <a:t>责任：</a:t>
            </a:r>
            <a:r>
              <a:rPr lang="zh-CN" altLang="en-US" sz="1600" dirty="0" smtClean="0">
                <a:solidFill>
                  <a:srgbClr val="FF0000"/>
                </a:solidFill>
              </a:rPr>
              <a:t>生产、质量；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marL="457200" indent="-457200">
              <a:buFont typeface="Century Schoolbook" pitchFamily="18" charset="0"/>
              <a:buChar char="▲"/>
            </a:pPr>
            <a:r>
              <a:rPr lang="zh-CN" altLang="en-US" sz="1600" dirty="0" smtClean="0">
                <a:solidFill>
                  <a:srgbClr val="FF0000"/>
                </a:solidFill>
              </a:rPr>
              <a:t>所有产品报废或外购件不良更换，都须按不合格评审流程操作</a:t>
            </a:r>
            <a:r>
              <a:rPr lang="en-US" altLang="zh-CN" sz="1600" dirty="0" smtClean="0">
                <a:solidFill>
                  <a:srgbClr val="FF0000"/>
                </a:solidFill>
              </a:rPr>
              <a:t>——</a:t>
            </a:r>
            <a:r>
              <a:rPr lang="zh-CN" altLang="en-US" sz="1600" dirty="0">
                <a:solidFill>
                  <a:srgbClr val="FF0000"/>
                </a:solidFill>
              </a:rPr>
              <a:t>责任：物流、生产、质量；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marL="457200" indent="-457200">
              <a:buFont typeface="Century Schoolbook" pitchFamily="18" charset="0"/>
              <a:buChar char="▲"/>
            </a:pPr>
            <a:r>
              <a:rPr lang="en-US" altLang="zh-CN" sz="1600" dirty="0" smtClean="0">
                <a:solidFill>
                  <a:srgbClr val="FF0000"/>
                </a:solidFill>
              </a:rPr>
              <a:t>A73\A68\C60FAERO\AL</a:t>
            </a:r>
            <a:r>
              <a:rPr lang="zh-CN" altLang="en-US" sz="1600" dirty="0" smtClean="0">
                <a:solidFill>
                  <a:srgbClr val="FF0000"/>
                </a:solidFill>
              </a:rPr>
              <a:t>门槛盘点前所有已装配为总成</a:t>
            </a:r>
            <a:r>
              <a:rPr lang="zh-CN" altLang="en-US" sz="1600" dirty="0">
                <a:solidFill>
                  <a:srgbClr val="FF0000"/>
                </a:solidFill>
              </a:rPr>
              <a:t>，</a:t>
            </a:r>
            <a:r>
              <a:rPr lang="en-US" altLang="zh-CN" sz="1600" dirty="0" smtClean="0">
                <a:solidFill>
                  <a:srgbClr val="FF0000"/>
                </a:solidFill>
              </a:rPr>
              <a:t>MES</a:t>
            </a:r>
            <a:r>
              <a:rPr lang="zh-CN" altLang="en-US" sz="1600" dirty="0" smtClean="0">
                <a:solidFill>
                  <a:srgbClr val="FF0000"/>
                </a:solidFill>
              </a:rPr>
              <a:t>装配扫描须全部扫描处理完成，库内产品请排查是否漏操作装配扫描；</a:t>
            </a:r>
            <a:r>
              <a:rPr lang="en-US" altLang="zh-CN" sz="1600" dirty="0">
                <a:solidFill>
                  <a:srgbClr val="FF0000"/>
                </a:solidFill>
              </a:rPr>
              <a:t>——</a:t>
            </a:r>
            <a:r>
              <a:rPr lang="zh-CN" altLang="en-US" sz="1600" dirty="0">
                <a:solidFill>
                  <a:srgbClr val="FF0000"/>
                </a:solidFill>
              </a:rPr>
              <a:t>责任：物流、生产、质量</a:t>
            </a:r>
            <a:r>
              <a:rPr lang="zh-CN" altLang="en-US" sz="1600" dirty="0" smtClean="0">
                <a:solidFill>
                  <a:srgbClr val="FF0000"/>
                </a:solidFill>
              </a:rPr>
              <a:t>；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marL="457200" indent="-457200">
              <a:buFont typeface="Century Schoolbook" pitchFamily="18" charset="0"/>
              <a:buChar char="▲"/>
            </a:pPr>
            <a:r>
              <a:rPr lang="zh-CN" altLang="en-US" sz="1600" dirty="0" smtClean="0">
                <a:solidFill>
                  <a:srgbClr val="FF0000"/>
                </a:solidFill>
              </a:rPr>
              <a:t>生产、物流区域产品条码状态与实物一致性，盘点前须全部确认完成；</a:t>
            </a:r>
            <a:r>
              <a:rPr lang="en-US" altLang="zh-CN" sz="1600" dirty="0" smtClean="0">
                <a:solidFill>
                  <a:srgbClr val="FF0000"/>
                </a:solidFill>
              </a:rPr>
              <a:t>——</a:t>
            </a:r>
            <a:r>
              <a:rPr lang="zh-CN" altLang="en-US" sz="1600" dirty="0" smtClean="0">
                <a:solidFill>
                  <a:srgbClr val="FF0000"/>
                </a:solidFill>
              </a:rPr>
              <a:t>责任：生产、物流、质量</a:t>
            </a:r>
            <a:endParaRPr lang="en-US" altLang="zh-CN" sz="1600" dirty="0" smtClean="0">
              <a:solidFill>
                <a:srgbClr val="FF0000"/>
              </a:solidFill>
            </a:endParaRPr>
          </a:p>
          <a:p>
            <a:pPr marL="457200" indent="-457200">
              <a:buFont typeface="Century Schoolbook" pitchFamily="18" charset="0"/>
              <a:buChar char="▲"/>
            </a:pPr>
            <a:r>
              <a:rPr lang="zh-CN" altLang="en-US" sz="1600" dirty="0" smtClean="0">
                <a:solidFill>
                  <a:srgbClr val="FF0000"/>
                </a:solidFill>
              </a:rPr>
              <a:t>盘点扫描设备资源</a:t>
            </a:r>
            <a:r>
              <a:rPr lang="en-US" altLang="zh-CN" sz="1600" dirty="0" smtClean="0">
                <a:solidFill>
                  <a:srgbClr val="FF0000"/>
                </a:solidFill>
              </a:rPr>
              <a:t>——</a:t>
            </a:r>
            <a:r>
              <a:rPr lang="zh-CN" altLang="en-US" sz="1600" dirty="0" smtClean="0">
                <a:solidFill>
                  <a:srgbClr val="FF0000"/>
                </a:solidFill>
              </a:rPr>
              <a:t>各区域小组长（须确认扫描设备盘点当日正常操作）</a:t>
            </a:r>
            <a:endParaRPr lang="en-US" altLang="zh-CN" sz="1600" dirty="0" smtClean="0">
              <a:solidFill>
                <a:srgbClr val="FF0000"/>
              </a:solidFill>
            </a:endParaRPr>
          </a:p>
          <a:p>
            <a:pPr marL="457200" indent="-457200">
              <a:buFont typeface="Century Schoolbook" pitchFamily="18" charset="0"/>
              <a:buChar char="▲"/>
            </a:pPr>
            <a:r>
              <a:rPr lang="zh-CN" altLang="en-US" sz="1600" dirty="0" smtClean="0"/>
              <a:t>盘点当日所有产品需静止，</a:t>
            </a:r>
            <a:r>
              <a:rPr lang="en-US" altLang="zh-CN" sz="1600" dirty="0" smtClean="0"/>
              <a:t>MES</a:t>
            </a:r>
            <a:r>
              <a:rPr lang="zh-CN" altLang="en-US" sz="1600" dirty="0" smtClean="0"/>
              <a:t>系统不做任何系统事务操作，避免影响系统库存帐物一致。</a:t>
            </a:r>
            <a:r>
              <a:rPr lang="en-US" altLang="zh-CN" sz="1600" dirty="0" smtClean="0"/>
              <a:t>——</a:t>
            </a:r>
            <a:r>
              <a:rPr lang="zh-CN" altLang="en-US" sz="1600" dirty="0" smtClean="0"/>
              <a:t>各区域小组长</a:t>
            </a:r>
            <a:endParaRPr lang="en-US" altLang="zh-CN" sz="1600" dirty="0" smtClean="0"/>
          </a:p>
          <a:p>
            <a:pPr marL="457200" indent="-457200">
              <a:buFont typeface="Century Schoolbook" pitchFamily="18" charset="0"/>
              <a:buChar char="▲"/>
            </a:pPr>
            <a:r>
              <a:rPr lang="zh-CN" altLang="en-US" sz="1600" dirty="0" smtClean="0"/>
              <a:t>盘点当日各区域小组长不能准时到达现场，请提前请假并回复代理人姓名和联系方式，并安排好负责区域盘核事务。</a:t>
            </a:r>
            <a:endParaRPr lang="en-US" altLang="zh-CN" sz="1600" dirty="0" smtClean="0"/>
          </a:p>
          <a:p>
            <a:pPr marL="457200" indent="-457200">
              <a:buFont typeface="Century Schoolbook" pitchFamily="18" charset="0"/>
              <a:buChar char="▲"/>
            </a:pPr>
            <a:r>
              <a:rPr lang="zh-CN" altLang="en-US" sz="1600" dirty="0"/>
              <a:t>盘点小组长，监督、协调盘点过程，抽盘</a:t>
            </a:r>
            <a:r>
              <a:rPr lang="en-US" altLang="zh-CN" sz="1600" dirty="0"/>
              <a:t>10</a:t>
            </a:r>
            <a:r>
              <a:rPr lang="zh-CN" altLang="en-US" sz="1600" dirty="0"/>
              <a:t>％以上的物料并记录</a:t>
            </a:r>
            <a:r>
              <a:rPr lang="zh-CN" altLang="en-US" sz="1600" dirty="0" smtClean="0"/>
              <a:t>数据；</a:t>
            </a:r>
            <a:endParaRPr lang="en-US" altLang="zh-CN" sz="1600" dirty="0" smtClean="0"/>
          </a:p>
          <a:p>
            <a:pPr marL="457200" indent="-457200">
              <a:buFont typeface="Century Schoolbook" pitchFamily="18" charset="0"/>
              <a:buChar char="▲"/>
            </a:pPr>
            <a:r>
              <a:rPr lang="zh-CN" altLang="en-US" sz="1600" dirty="0" smtClean="0"/>
              <a:t>初盘</a:t>
            </a:r>
            <a:r>
              <a:rPr lang="zh-CN" altLang="en-US" sz="1600" dirty="0"/>
              <a:t>人，盘点并记录盘点</a:t>
            </a:r>
            <a:r>
              <a:rPr lang="zh-CN" altLang="en-US" sz="1600" dirty="0" smtClean="0"/>
              <a:t>数据；</a:t>
            </a:r>
            <a:endParaRPr lang="en-US" altLang="zh-CN" sz="1600" dirty="0"/>
          </a:p>
          <a:p>
            <a:pPr marL="457200" indent="-457200">
              <a:buFont typeface="Century Schoolbook" pitchFamily="18" charset="0"/>
              <a:buChar char="▲"/>
            </a:pPr>
            <a:r>
              <a:rPr lang="zh-CN" altLang="en-US" sz="1600" dirty="0" smtClean="0">
                <a:latin typeface="宋体"/>
              </a:rPr>
              <a:t>复</a:t>
            </a:r>
            <a:r>
              <a:rPr lang="zh-CN" altLang="en-US" sz="1600" dirty="0">
                <a:latin typeface="宋体"/>
              </a:rPr>
              <a:t>盘人，复盘</a:t>
            </a:r>
            <a:r>
              <a:rPr lang="en-US" altLang="zh-CN" sz="1600" dirty="0">
                <a:latin typeface="宋体"/>
              </a:rPr>
              <a:t>30</a:t>
            </a:r>
            <a:r>
              <a:rPr lang="zh-CN" altLang="en-US" sz="1600" dirty="0">
                <a:latin typeface="宋体"/>
              </a:rPr>
              <a:t>％以上的物料并记录盘点</a:t>
            </a:r>
            <a:r>
              <a:rPr lang="zh-CN" altLang="en-US" sz="1600" dirty="0" smtClean="0">
                <a:latin typeface="宋体"/>
              </a:rPr>
              <a:t>数据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52040"/>
            <a:ext cx="8136904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779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16632"/>
            <a:ext cx="7488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prstClr val="black"/>
                </a:solidFill>
                <a:latin typeface="宋体"/>
              </a:rPr>
              <a:t>单据盘点前结清</a:t>
            </a:r>
            <a:r>
              <a:rPr lang="en-US" altLang="zh-CN" sz="2000" dirty="0" smtClean="0">
                <a:solidFill>
                  <a:prstClr val="black"/>
                </a:solidFill>
                <a:latin typeface="宋体"/>
              </a:rPr>
              <a:t>—</a:t>
            </a:r>
            <a:r>
              <a:rPr lang="zh-CN" altLang="en-US" sz="2000" dirty="0" smtClean="0">
                <a:solidFill>
                  <a:prstClr val="black"/>
                </a:solidFill>
                <a:latin typeface="宋体"/>
              </a:rPr>
              <a:t>当天不可产生下述单据操作</a:t>
            </a:r>
            <a:endParaRPr lang="zh-CN" altLang="en-US" sz="2000" dirty="0">
              <a:solidFill>
                <a:prstClr val="black"/>
              </a:solidFill>
              <a:latin typeface="宋体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76672"/>
            <a:ext cx="3738834" cy="24482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5" y="580038"/>
            <a:ext cx="3672407" cy="24482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02" y="3763906"/>
            <a:ext cx="3744416" cy="232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776" y="3763906"/>
            <a:ext cx="3324608" cy="22573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3" name="TextBox 2"/>
          <p:cNvSpPr txBox="1"/>
          <p:nvPr/>
        </p:nvSpPr>
        <p:spPr>
          <a:xfrm>
            <a:off x="117078" y="3028310"/>
            <a:ext cx="40020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prstClr val="black"/>
                </a:solidFill>
                <a:latin typeface="+mn-ea"/>
              </a:rPr>
              <a:t>1</a:t>
            </a:r>
            <a:r>
              <a:rPr lang="zh-CN" altLang="en-US" sz="1400" dirty="0" smtClean="0">
                <a:solidFill>
                  <a:prstClr val="black"/>
                </a:solidFill>
                <a:latin typeface="+mn-ea"/>
              </a:rPr>
              <a:t>、完成</a:t>
            </a:r>
            <a:r>
              <a:rPr lang="en-US" altLang="zh-CN" sz="1400" dirty="0" err="1" smtClean="0">
                <a:solidFill>
                  <a:prstClr val="black"/>
                </a:solidFill>
                <a:latin typeface="+mn-ea"/>
              </a:rPr>
              <a:t>mes</a:t>
            </a:r>
            <a:r>
              <a:rPr lang="zh-CN" altLang="en-US" sz="1400" dirty="0" smtClean="0">
                <a:solidFill>
                  <a:prstClr val="black"/>
                </a:solidFill>
                <a:latin typeface="+mn-ea"/>
              </a:rPr>
              <a:t>与交接单据核对，漏生产汇报和小件于盘点前补完（门槛总成、扰流板总成、大灯清洗、雷达支架）</a:t>
            </a:r>
            <a:endParaRPr lang="zh-CN" altLang="en-US" sz="14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0" y="3131676"/>
            <a:ext cx="3816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prstClr val="black"/>
                </a:solidFill>
              </a:rPr>
              <a:t>2</a:t>
            </a:r>
            <a:r>
              <a:rPr lang="zh-CN" altLang="en-US" sz="1600" dirty="0" smtClean="0">
                <a:solidFill>
                  <a:prstClr val="black"/>
                </a:solidFill>
              </a:rPr>
              <a:t>、出门证（含：销售和非销售），销售发运单据必须在盘点当天完结</a:t>
            </a:r>
            <a:endParaRPr lang="zh-CN" altLang="en-US" sz="1600" dirty="0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902" y="6140750"/>
            <a:ext cx="3168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prstClr val="black"/>
                </a:solidFill>
              </a:rPr>
              <a:t>3</a:t>
            </a:r>
            <a:r>
              <a:rPr lang="zh-CN" altLang="en-US" sz="1600" dirty="0" smtClean="0">
                <a:solidFill>
                  <a:prstClr val="black"/>
                </a:solidFill>
              </a:rPr>
              <a:t>、领料单，已回单的请于盘点前出账</a:t>
            </a:r>
            <a:endParaRPr lang="zh-CN" altLang="en-US" sz="16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0" y="6021288"/>
            <a:ext cx="4356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prstClr val="black"/>
                </a:solidFill>
              </a:rPr>
              <a:t>4</a:t>
            </a:r>
            <a:r>
              <a:rPr lang="zh-CN" altLang="en-US" sz="1600" dirty="0" smtClean="0">
                <a:solidFill>
                  <a:prstClr val="black"/>
                </a:solidFill>
              </a:rPr>
              <a:t>、处理完盘点前所有不合格评审单据</a:t>
            </a:r>
            <a:endParaRPr lang="en-US" altLang="zh-CN" sz="1600" dirty="0" smtClean="0">
              <a:solidFill>
                <a:prstClr val="black"/>
              </a:solidFill>
            </a:endParaRPr>
          </a:p>
          <a:p>
            <a:r>
              <a:rPr lang="en-US" altLang="zh-CN" sz="1600" dirty="0">
                <a:solidFill>
                  <a:prstClr val="black"/>
                </a:solidFill>
              </a:rPr>
              <a:t>【</a:t>
            </a:r>
            <a:r>
              <a:rPr lang="zh-CN" altLang="en-US" sz="1600" dirty="0" smtClean="0">
                <a:solidFill>
                  <a:prstClr val="black"/>
                </a:solidFill>
              </a:rPr>
              <a:t>生产</a:t>
            </a:r>
            <a:r>
              <a:rPr lang="en-US" altLang="zh-CN" sz="1600" dirty="0" smtClean="0">
                <a:solidFill>
                  <a:prstClr val="black"/>
                </a:solidFill>
              </a:rPr>
              <a:t>(</a:t>
            </a:r>
            <a:r>
              <a:rPr lang="zh-CN" altLang="en-US" sz="1600" dirty="0" smtClean="0">
                <a:solidFill>
                  <a:prstClr val="black"/>
                </a:solidFill>
              </a:rPr>
              <a:t>除条码件以外）、质量（条码）</a:t>
            </a:r>
            <a:r>
              <a:rPr lang="en-US" altLang="zh-CN" sz="1600" dirty="0" smtClean="0">
                <a:solidFill>
                  <a:prstClr val="black"/>
                </a:solidFill>
              </a:rPr>
              <a:t>】</a:t>
            </a:r>
            <a:endParaRPr lang="zh-CN" altLang="en-US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67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68760"/>
            <a:ext cx="3600400" cy="38884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2" name="TextBox 1"/>
          <p:cNvSpPr txBox="1"/>
          <p:nvPr/>
        </p:nvSpPr>
        <p:spPr>
          <a:xfrm>
            <a:off x="4458816" y="2852935"/>
            <a:ext cx="3857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prstClr val="black"/>
                </a:solidFill>
              </a:rPr>
              <a:t>采购收货：要货单</a:t>
            </a:r>
            <a:endParaRPr lang="en-US" altLang="zh-CN" dirty="0" smtClean="0">
              <a:solidFill>
                <a:prstClr val="black"/>
              </a:solidFill>
            </a:endParaRPr>
          </a:p>
          <a:p>
            <a:endParaRPr lang="en-US" altLang="zh-CN" dirty="0">
              <a:solidFill>
                <a:prstClr val="black"/>
              </a:solidFill>
            </a:endParaRPr>
          </a:p>
          <a:p>
            <a:r>
              <a:rPr lang="zh-CN" altLang="en-US" dirty="0" smtClean="0">
                <a:solidFill>
                  <a:prstClr val="black"/>
                </a:solidFill>
              </a:rPr>
              <a:t>外协件：下线结算的供应商（法雷奥、东亚、索格波、精美）前期已做标示与之前的物料进行分开记录。</a:t>
            </a:r>
            <a:endParaRPr lang="en-US" altLang="zh-CN" dirty="0" smtClean="0">
              <a:solidFill>
                <a:prstClr val="black"/>
              </a:solidFill>
            </a:endParaRPr>
          </a:p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520" y="116632"/>
            <a:ext cx="7488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prstClr val="black"/>
                </a:solidFill>
                <a:latin typeface="宋体"/>
              </a:rPr>
              <a:t>单据盘点前结清</a:t>
            </a:r>
            <a:r>
              <a:rPr lang="en-US" altLang="zh-CN" sz="2000" dirty="0" smtClean="0">
                <a:solidFill>
                  <a:prstClr val="black"/>
                </a:solidFill>
                <a:latin typeface="宋体"/>
              </a:rPr>
              <a:t>—</a:t>
            </a:r>
            <a:r>
              <a:rPr lang="zh-CN" altLang="en-US" sz="2000" dirty="0" smtClean="0">
                <a:solidFill>
                  <a:prstClr val="black"/>
                </a:solidFill>
                <a:latin typeface="宋体"/>
              </a:rPr>
              <a:t>当天不可产生下述单据</a:t>
            </a:r>
            <a:endParaRPr lang="zh-CN" altLang="en-US" sz="2000" dirty="0">
              <a:solidFill>
                <a:prstClr val="black"/>
              </a:solidFill>
              <a:latin typeface="宋体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8" y="5877272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B754</a:t>
            </a:r>
            <a:r>
              <a:rPr lang="zh-CN" altLang="en-US" dirty="0" smtClean="0"/>
              <a:t>前后保转质量测试，必须在盘点前返回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849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923526" y="870913"/>
            <a:ext cx="5157838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2175179" y="506746"/>
            <a:ext cx="4680520" cy="5283346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025" name="组合 1024"/>
          <p:cNvGrpSpPr/>
          <p:nvPr/>
        </p:nvGrpSpPr>
        <p:grpSpPr>
          <a:xfrm>
            <a:off x="2195736" y="620688"/>
            <a:ext cx="2448272" cy="2808312"/>
            <a:chOff x="2195736" y="620688"/>
            <a:chExt cx="2448272" cy="3096344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2195736" y="3717032"/>
              <a:ext cx="2448272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2195736" y="2708920"/>
              <a:ext cx="0" cy="1008112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2195736" y="2708920"/>
              <a:ext cx="1656184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3851920" y="2708920"/>
              <a:ext cx="0" cy="504056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3851920" y="3212976"/>
              <a:ext cx="432048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V="1">
              <a:off x="4283968" y="620688"/>
              <a:ext cx="0" cy="2592288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4261411" y="620688"/>
              <a:ext cx="360040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4644008" y="620688"/>
              <a:ext cx="0" cy="3096344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矩形 28"/>
          <p:cNvSpPr/>
          <p:nvPr/>
        </p:nvSpPr>
        <p:spPr>
          <a:xfrm>
            <a:off x="2195736" y="476672"/>
            <a:ext cx="1872208" cy="20882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prstClr val="black"/>
                </a:solidFill>
                <a:latin typeface="宋体"/>
              </a:rPr>
              <a:t>喷涂生</a:t>
            </a:r>
            <a:endParaRPr lang="en-US" altLang="zh-CN" sz="1600" dirty="0" smtClean="0">
              <a:solidFill>
                <a:prstClr val="black"/>
              </a:solidFill>
              <a:latin typeface="宋体"/>
            </a:endParaRPr>
          </a:p>
          <a:p>
            <a:pPr algn="ctr"/>
            <a:r>
              <a:rPr lang="zh-CN" altLang="en-US" sz="1600" dirty="0" smtClean="0">
                <a:solidFill>
                  <a:prstClr val="black"/>
                </a:solidFill>
                <a:latin typeface="宋体"/>
              </a:rPr>
              <a:t>产线</a:t>
            </a:r>
            <a:endParaRPr lang="zh-CN" altLang="en-US" sz="1600" dirty="0">
              <a:solidFill>
                <a:prstClr val="black"/>
              </a:solidFill>
              <a:latin typeface="宋体"/>
            </a:endParaRPr>
          </a:p>
        </p:txBody>
      </p:sp>
      <p:sp>
        <p:nvSpPr>
          <p:cNvPr id="1024" name="矩形 1023"/>
          <p:cNvSpPr/>
          <p:nvPr/>
        </p:nvSpPr>
        <p:spPr>
          <a:xfrm>
            <a:off x="5076056" y="2810545"/>
            <a:ext cx="864096" cy="33042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00" b="1" dirty="0" smtClean="0">
                <a:solidFill>
                  <a:srgbClr val="FF0000"/>
                </a:solidFill>
              </a:rPr>
              <a:t>注塑下线</a:t>
            </a:r>
            <a:endParaRPr lang="zh-CN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27" name="右大括号 1026"/>
          <p:cNvSpPr/>
          <p:nvPr/>
        </p:nvSpPr>
        <p:spPr>
          <a:xfrm>
            <a:off x="1727036" y="1988840"/>
            <a:ext cx="504056" cy="1440160"/>
          </a:xfrm>
          <a:prstGeom prst="rightBrac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28" name="TextBox 1027"/>
          <p:cNvSpPr txBox="1"/>
          <p:nvPr/>
        </p:nvSpPr>
        <p:spPr>
          <a:xfrm>
            <a:off x="72317" y="1864740"/>
            <a:ext cx="16561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solidFill>
                  <a:srgbClr val="0000CC"/>
                </a:solidFill>
                <a:latin typeface="宋体"/>
              </a:rPr>
              <a:t>2</a:t>
            </a:r>
            <a:r>
              <a:rPr lang="zh-CN" altLang="en-US" sz="1200" b="1" dirty="0" smtClean="0">
                <a:solidFill>
                  <a:srgbClr val="0000CC"/>
                </a:solidFill>
                <a:latin typeface="宋体"/>
              </a:rPr>
              <a:t>、</a:t>
            </a:r>
            <a:r>
              <a:rPr lang="en-US" altLang="zh-CN" sz="1200" b="1" dirty="0" smtClean="0">
                <a:solidFill>
                  <a:srgbClr val="0000CC"/>
                </a:solidFill>
                <a:latin typeface="宋体"/>
              </a:rPr>
              <a:t>WHT\LQD\DBJ\HYQ</a:t>
            </a:r>
            <a:r>
              <a:rPr lang="zh-CN" altLang="en-US" sz="1200" b="1" dirty="0" smtClean="0">
                <a:solidFill>
                  <a:srgbClr val="0000CC"/>
                </a:solidFill>
                <a:latin typeface="宋体"/>
              </a:rPr>
              <a:t>盘点区域：</a:t>
            </a:r>
            <a:endParaRPr lang="en-US" altLang="zh-CN" sz="1200" b="1" dirty="0" smtClean="0">
              <a:solidFill>
                <a:srgbClr val="0000CC"/>
              </a:solidFill>
              <a:latin typeface="宋体"/>
            </a:endParaRPr>
          </a:p>
          <a:p>
            <a:r>
              <a:rPr lang="en-US" altLang="zh-CN" sz="1200" dirty="0" smtClean="0">
                <a:solidFill>
                  <a:srgbClr val="0000CC"/>
                </a:solidFill>
                <a:latin typeface="宋体"/>
              </a:rPr>
              <a:t>1</a:t>
            </a:r>
            <a:r>
              <a:rPr lang="zh-CN" altLang="en-US" sz="1200" dirty="0" smtClean="0">
                <a:solidFill>
                  <a:srgbClr val="0000CC"/>
                </a:solidFill>
                <a:latin typeface="宋体"/>
              </a:rPr>
              <a:t>、注塑机供料区；</a:t>
            </a:r>
            <a:endParaRPr lang="en-US" altLang="zh-CN" sz="1200" dirty="0" smtClean="0">
              <a:solidFill>
                <a:srgbClr val="0000CC"/>
              </a:solidFill>
              <a:latin typeface="宋体"/>
            </a:endParaRPr>
          </a:p>
          <a:p>
            <a:r>
              <a:rPr lang="en-US" altLang="zh-CN" sz="1200" dirty="0" smtClean="0">
                <a:solidFill>
                  <a:srgbClr val="0000CC"/>
                </a:solidFill>
                <a:latin typeface="宋体"/>
              </a:rPr>
              <a:t>2</a:t>
            </a:r>
            <a:r>
              <a:rPr lang="zh-CN" altLang="en-US" sz="1200" dirty="0" smtClean="0">
                <a:solidFill>
                  <a:srgbClr val="0000CC"/>
                </a:solidFill>
                <a:latin typeface="宋体"/>
              </a:rPr>
              <a:t>、注塑机下线区域；</a:t>
            </a:r>
            <a:endParaRPr lang="en-US" altLang="zh-CN" sz="1200" dirty="0" smtClean="0">
              <a:solidFill>
                <a:srgbClr val="0000CC"/>
              </a:solidFill>
              <a:latin typeface="宋体"/>
            </a:endParaRPr>
          </a:p>
          <a:p>
            <a:r>
              <a:rPr lang="en-US" altLang="zh-CN" sz="1200" dirty="0" smtClean="0">
                <a:solidFill>
                  <a:srgbClr val="0000CC"/>
                </a:solidFill>
                <a:latin typeface="宋体"/>
              </a:rPr>
              <a:t>3</a:t>
            </a:r>
            <a:r>
              <a:rPr lang="zh-CN" altLang="en-US" sz="1200" dirty="0" smtClean="0">
                <a:solidFill>
                  <a:srgbClr val="0000CC"/>
                </a:solidFill>
                <a:latin typeface="宋体"/>
              </a:rPr>
              <a:t>、涂装上线区域；</a:t>
            </a:r>
            <a:endParaRPr lang="en-US" altLang="zh-CN" sz="1200" dirty="0" smtClean="0">
              <a:solidFill>
                <a:srgbClr val="0000CC"/>
              </a:solidFill>
              <a:latin typeface="宋体"/>
            </a:endParaRPr>
          </a:p>
          <a:p>
            <a:r>
              <a:rPr lang="en-US" altLang="zh-CN" sz="1200" dirty="0" smtClean="0">
                <a:solidFill>
                  <a:srgbClr val="0000CC"/>
                </a:solidFill>
                <a:latin typeface="宋体"/>
              </a:rPr>
              <a:t>4</a:t>
            </a:r>
            <a:r>
              <a:rPr lang="zh-CN" altLang="en-US" sz="1200" dirty="0" smtClean="0">
                <a:solidFill>
                  <a:srgbClr val="0000CC"/>
                </a:solidFill>
                <a:latin typeface="宋体"/>
              </a:rPr>
              <a:t>、涂装下线区域</a:t>
            </a:r>
            <a:endParaRPr lang="en-US" altLang="zh-CN" sz="1200" dirty="0" smtClean="0">
              <a:solidFill>
                <a:srgbClr val="0000CC"/>
              </a:solidFill>
              <a:latin typeface="宋体"/>
            </a:endParaRPr>
          </a:p>
          <a:p>
            <a:r>
              <a:rPr lang="en-US" altLang="zh-CN" sz="1200" dirty="0" smtClean="0">
                <a:solidFill>
                  <a:srgbClr val="0000CC"/>
                </a:solidFill>
                <a:latin typeface="宋体"/>
              </a:rPr>
              <a:t>5</a:t>
            </a:r>
            <a:r>
              <a:rPr lang="zh-CN" altLang="en-US" sz="1200" dirty="0" smtClean="0">
                <a:solidFill>
                  <a:srgbClr val="0000CC"/>
                </a:solidFill>
                <a:latin typeface="宋体"/>
              </a:rPr>
              <a:t>、点修房和打磨区；</a:t>
            </a:r>
            <a:endParaRPr lang="en-US" altLang="zh-CN" sz="1200" dirty="0" smtClean="0">
              <a:solidFill>
                <a:srgbClr val="0000CC"/>
              </a:solidFill>
              <a:latin typeface="宋体"/>
            </a:endParaRPr>
          </a:p>
          <a:p>
            <a:r>
              <a:rPr lang="en-US" altLang="zh-CN" sz="1200" dirty="0" smtClean="0">
                <a:solidFill>
                  <a:srgbClr val="0000CC"/>
                </a:solidFill>
                <a:latin typeface="宋体"/>
              </a:rPr>
              <a:t>6</a:t>
            </a:r>
            <a:r>
              <a:rPr lang="zh-CN" altLang="en-US" sz="1200" dirty="0" smtClean="0">
                <a:solidFill>
                  <a:srgbClr val="0000CC"/>
                </a:solidFill>
                <a:latin typeface="宋体"/>
              </a:rPr>
              <a:t>、线圈内；</a:t>
            </a:r>
            <a:endParaRPr lang="en-US" altLang="zh-CN" sz="1200" dirty="0" smtClean="0">
              <a:solidFill>
                <a:srgbClr val="0000CC"/>
              </a:solidFill>
              <a:latin typeface="宋体"/>
            </a:endParaRPr>
          </a:p>
          <a:p>
            <a:r>
              <a:rPr lang="en-US" altLang="zh-CN" sz="1200" dirty="0" smtClean="0">
                <a:solidFill>
                  <a:srgbClr val="0000CC"/>
                </a:solidFill>
                <a:latin typeface="宋体"/>
              </a:rPr>
              <a:t>7</a:t>
            </a:r>
            <a:r>
              <a:rPr lang="zh-CN" altLang="en-US" sz="1200" dirty="0" smtClean="0">
                <a:solidFill>
                  <a:srgbClr val="0000CC"/>
                </a:solidFill>
                <a:latin typeface="宋体"/>
              </a:rPr>
              <a:t>、粒子（生产管理）</a:t>
            </a:r>
            <a:endParaRPr lang="en-US" altLang="zh-CN" sz="1200" dirty="0" smtClean="0">
              <a:solidFill>
                <a:srgbClr val="0000CC"/>
              </a:solidFill>
              <a:latin typeface="宋体"/>
            </a:endParaRPr>
          </a:p>
          <a:p>
            <a:r>
              <a:rPr lang="en-US" altLang="zh-CN" sz="1200" dirty="0" smtClean="0">
                <a:solidFill>
                  <a:srgbClr val="0000CC"/>
                </a:solidFill>
                <a:latin typeface="宋体"/>
              </a:rPr>
              <a:t>8</a:t>
            </a:r>
            <a:r>
              <a:rPr lang="zh-CN" altLang="en-US" sz="1200" dirty="0" smtClean="0">
                <a:solidFill>
                  <a:srgbClr val="0000CC"/>
                </a:solidFill>
                <a:latin typeface="宋体"/>
              </a:rPr>
              <a:t>、未交接的零头框</a:t>
            </a:r>
            <a:endParaRPr lang="en-US" altLang="zh-CN" sz="1200" dirty="0" smtClean="0">
              <a:solidFill>
                <a:srgbClr val="0000CC"/>
              </a:solidFill>
              <a:latin typeface="宋体"/>
            </a:endParaRPr>
          </a:p>
        </p:txBody>
      </p:sp>
      <p:sp>
        <p:nvSpPr>
          <p:cNvPr id="1036" name="TextBox 1035"/>
          <p:cNvSpPr txBox="1"/>
          <p:nvPr/>
        </p:nvSpPr>
        <p:spPr>
          <a:xfrm>
            <a:off x="2375756" y="3026507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涂装下线</a:t>
            </a:r>
            <a:endParaRPr lang="zh-CN" altLang="en-US" b="1" dirty="0"/>
          </a:p>
        </p:txBody>
      </p:sp>
      <p:grpSp>
        <p:nvGrpSpPr>
          <p:cNvPr id="1042" name="组合 1041"/>
          <p:cNvGrpSpPr/>
          <p:nvPr/>
        </p:nvGrpSpPr>
        <p:grpSpPr>
          <a:xfrm>
            <a:off x="4772535" y="2812352"/>
            <a:ext cx="1455649" cy="616648"/>
            <a:chOff x="4716016" y="3158681"/>
            <a:chExt cx="1440160" cy="558351"/>
          </a:xfrm>
        </p:grpSpPr>
        <p:sp>
          <p:nvSpPr>
            <p:cNvPr id="1035" name="矩形 1034"/>
            <p:cNvSpPr/>
            <p:nvPr/>
          </p:nvSpPr>
          <p:spPr>
            <a:xfrm>
              <a:off x="4716016" y="3158681"/>
              <a:ext cx="1440160" cy="558351"/>
            </a:xfrm>
            <a:prstGeom prst="rect">
              <a:avLst/>
            </a:prstGeom>
            <a:solidFill>
              <a:srgbClr val="00FF00"/>
            </a:solidFill>
            <a:ln w="5080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37" name="TextBox 1036"/>
            <p:cNvSpPr txBox="1"/>
            <p:nvPr/>
          </p:nvSpPr>
          <p:spPr>
            <a:xfrm>
              <a:off x="4860032" y="3268191"/>
              <a:ext cx="1152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rgbClr val="FF0000"/>
                  </a:solidFill>
                  <a:latin typeface="宋体"/>
                </a:rPr>
                <a:t>物流</a:t>
              </a:r>
              <a:endParaRPr lang="zh-CN" altLang="en-US" sz="1600" b="1" dirty="0">
                <a:solidFill>
                  <a:srgbClr val="FF0000"/>
                </a:solidFill>
                <a:latin typeface="宋体"/>
              </a:endParaRPr>
            </a:p>
          </p:txBody>
        </p:sp>
      </p:grpSp>
      <p:sp>
        <p:nvSpPr>
          <p:cNvPr id="1031" name="矩形 1030"/>
          <p:cNvSpPr/>
          <p:nvPr/>
        </p:nvSpPr>
        <p:spPr>
          <a:xfrm>
            <a:off x="6156176" y="716298"/>
            <a:ext cx="720080" cy="2712702"/>
          </a:xfrm>
          <a:prstGeom prst="rect">
            <a:avLst/>
          </a:prstGeom>
          <a:solidFill>
            <a:srgbClr val="00FF00"/>
          </a:solidFill>
          <a:ln w="508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40" name="左大括号 1039"/>
          <p:cNvSpPr/>
          <p:nvPr/>
        </p:nvSpPr>
        <p:spPr>
          <a:xfrm>
            <a:off x="6886884" y="716298"/>
            <a:ext cx="360040" cy="1842219"/>
          </a:xfrm>
          <a:prstGeom prst="leftBrace">
            <a:avLst/>
          </a:prstGeom>
          <a:ln w="22225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278500" y="686887"/>
            <a:ext cx="18002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solidFill>
                  <a:srgbClr val="0000CC"/>
                </a:solidFill>
                <a:latin typeface="宋体"/>
              </a:rPr>
              <a:t>4</a:t>
            </a:r>
            <a:r>
              <a:rPr lang="zh-CN" altLang="en-US" sz="1200" b="1" dirty="0" smtClean="0">
                <a:solidFill>
                  <a:srgbClr val="0000CC"/>
                </a:solidFill>
                <a:latin typeface="宋体"/>
              </a:rPr>
              <a:t>、</a:t>
            </a:r>
            <a:r>
              <a:rPr lang="en-US" altLang="zh-CN" sz="1200" b="1" dirty="0" smtClean="0">
                <a:solidFill>
                  <a:srgbClr val="0000CC"/>
                </a:solidFill>
                <a:latin typeface="宋体"/>
              </a:rPr>
              <a:t>ZDX\HSQ\LZL\LWM</a:t>
            </a:r>
          </a:p>
          <a:p>
            <a:r>
              <a:rPr lang="zh-CN" altLang="en-US" sz="1200" b="1" dirty="0" smtClean="0">
                <a:solidFill>
                  <a:srgbClr val="0000CC"/>
                </a:solidFill>
                <a:latin typeface="宋体"/>
              </a:rPr>
              <a:t>盘点区域：</a:t>
            </a:r>
            <a:endParaRPr lang="en-US" altLang="zh-CN" sz="1200" b="1" dirty="0" smtClean="0">
              <a:solidFill>
                <a:srgbClr val="0000CC"/>
              </a:solidFill>
              <a:latin typeface="宋体"/>
            </a:endParaRPr>
          </a:p>
          <a:p>
            <a:r>
              <a:rPr lang="en-US" altLang="zh-CN" sz="1200" dirty="0" smtClean="0">
                <a:solidFill>
                  <a:srgbClr val="0000CC"/>
                </a:solidFill>
                <a:latin typeface="宋体"/>
              </a:rPr>
              <a:t>1</a:t>
            </a:r>
            <a:r>
              <a:rPr lang="zh-CN" altLang="en-US" sz="1200" dirty="0" smtClean="0">
                <a:solidFill>
                  <a:srgbClr val="0000CC"/>
                </a:solidFill>
                <a:latin typeface="宋体"/>
              </a:rPr>
              <a:t>、注塑件</a:t>
            </a:r>
            <a:r>
              <a:rPr lang="en-US" altLang="zh-CN" sz="1200" dirty="0" smtClean="0">
                <a:solidFill>
                  <a:srgbClr val="0000CC"/>
                </a:solidFill>
                <a:latin typeface="宋体"/>
              </a:rPr>
              <a:t>WIP</a:t>
            </a:r>
            <a:r>
              <a:rPr lang="zh-CN" altLang="en-US" sz="1200" dirty="0" smtClean="0">
                <a:solidFill>
                  <a:srgbClr val="0000CC"/>
                </a:solidFill>
                <a:latin typeface="宋体"/>
              </a:rPr>
              <a:t>区；</a:t>
            </a:r>
            <a:endParaRPr lang="en-US" altLang="zh-CN" sz="1200" dirty="0" smtClean="0">
              <a:solidFill>
                <a:srgbClr val="0000CC"/>
              </a:solidFill>
              <a:latin typeface="宋体"/>
            </a:endParaRPr>
          </a:p>
          <a:p>
            <a:r>
              <a:rPr lang="en-US" altLang="zh-CN" sz="1200" dirty="0" smtClean="0">
                <a:solidFill>
                  <a:srgbClr val="0000CC"/>
                </a:solidFill>
                <a:latin typeface="宋体"/>
              </a:rPr>
              <a:t>2</a:t>
            </a:r>
            <a:r>
              <a:rPr lang="zh-CN" altLang="en-US" sz="1200" dirty="0" smtClean="0">
                <a:solidFill>
                  <a:srgbClr val="0000CC"/>
                </a:solidFill>
                <a:latin typeface="宋体"/>
              </a:rPr>
              <a:t>、涂装件</a:t>
            </a:r>
            <a:r>
              <a:rPr lang="en-US" altLang="zh-CN" sz="1200" dirty="0" smtClean="0">
                <a:solidFill>
                  <a:srgbClr val="0000CC"/>
                </a:solidFill>
                <a:latin typeface="宋体"/>
              </a:rPr>
              <a:t>WIP</a:t>
            </a:r>
            <a:r>
              <a:rPr lang="zh-CN" altLang="en-US" sz="1200" dirty="0" smtClean="0">
                <a:solidFill>
                  <a:srgbClr val="0000CC"/>
                </a:solidFill>
                <a:latin typeface="宋体"/>
              </a:rPr>
              <a:t>区；</a:t>
            </a:r>
            <a:endParaRPr lang="en-US" altLang="zh-CN" sz="1200" dirty="0" smtClean="0">
              <a:solidFill>
                <a:srgbClr val="0000CC"/>
              </a:solidFill>
              <a:latin typeface="宋体"/>
            </a:endParaRPr>
          </a:p>
          <a:p>
            <a:r>
              <a:rPr lang="en-US" altLang="zh-CN" sz="1200" dirty="0" smtClean="0">
                <a:solidFill>
                  <a:srgbClr val="0000CC"/>
                </a:solidFill>
                <a:latin typeface="宋体"/>
              </a:rPr>
              <a:t>3</a:t>
            </a:r>
            <a:r>
              <a:rPr lang="zh-CN" altLang="en-US" sz="1200" dirty="0" smtClean="0">
                <a:solidFill>
                  <a:srgbClr val="0000CC"/>
                </a:solidFill>
                <a:latin typeface="宋体"/>
              </a:rPr>
              <a:t>、外协件仓库；</a:t>
            </a:r>
            <a:endParaRPr lang="en-US" altLang="zh-CN" sz="1200" dirty="0" smtClean="0">
              <a:solidFill>
                <a:srgbClr val="0000CC"/>
              </a:solidFill>
              <a:latin typeface="宋体"/>
            </a:endParaRPr>
          </a:p>
          <a:p>
            <a:r>
              <a:rPr lang="en-US" altLang="zh-CN" sz="1200" dirty="0" smtClean="0">
                <a:solidFill>
                  <a:srgbClr val="0000CC"/>
                </a:solidFill>
                <a:latin typeface="宋体"/>
              </a:rPr>
              <a:t>4</a:t>
            </a:r>
            <a:r>
              <a:rPr lang="zh-CN" altLang="en-US" sz="1200" dirty="0" smtClean="0">
                <a:solidFill>
                  <a:srgbClr val="0000CC"/>
                </a:solidFill>
                <a:latin typeface="宋体"/>
              </a:rPr>
              <a:t>、</a:t>
            </a:r>
            <a:r>
              <a:rPr lang="en-US" altLang="zh-CN" sz="1200" dirty="0" smtClean="0">
                <a:solidFill>
                  <a:srgbClr val="0000CC"/>
                </a:solidFill>
                <a:latin typeface="宋体"/>
              </a:rPr>
              <a:t>YFV</a:t>
            </a:r>
            <a:r>
              <a:rPr lang="zh-CN" altLang="en-US" sz="1200" dirty="0" smtClean="0">
                <a:solidFill>
                  <a:srgbClr val="0000CC"/>
                </a:solidFill>
                <a:latin typeface="宋体"/>
              </a:rPr>
              <a:t>现场</a:t>
            </a:r>
            <a:endParaRPr lang="en-US" altLang="zh-CN" sz="1200" dirty="0" smtClean="0">
              <a:solidFill>
                <a:srgbClr val="0000CC"/>
              </a:solidFill>
              <a:latin typeface="宋体"/>
            </a:endParaRPr>
          </a:p>
          <a:p>
            <a:r>
              <a:rPr lang="en-US" altLang="zh-CN" sz="1200" dirty="0" smtClean="0">
                <a:solidFill>
                  <a:srgbClr val="0000CC"/>
                </a:solidFill>
                <a:latin typeface="宋体"/>
              </a:rPr>
              <a:t>5</a:t>
            </a:r>
            <a:r>
              <a:rPr lang="zh-CN" altLang="en-US" sz="1200" dirty="0" smtClean="0">
                <a:solidFill>
                  <a:srgbClr val="0000CC"/>
                </a:solidFill>
                <a:latin typeface="宋体"/>
              </a:rPr>
              <a:t>、广汽</a:t>
            </a:r>
            <a:r>
              <a:rPr lang="en-US" altLang="zh-CN" sz="1200" dirty="0" smtClean="0">
                <a:solidFill>
                  <a:srgbClr val="0000CC"/>
                </a:solidFill>
                <a:latin typeface="宋体"/>
              </a:rPr>
              <a:t>CPASA</a:t>
            </a:r>
            <a:r>
              <a:rPr lang="zh-CN" altLang="en-US" sz="1200" dirty="0" smtClean="0">
                <a:solidFill>
                  <a:srgbClr val="0000CC"/>
                </a:solidFill>
                <a:latin typeface="宋体"/>
              </a:rPr>
              <a:t>待发区</a:t>
            </a:r>
            <a:endParaRPr lang="en-US" altLang="zh-CN" sz="1200" dirty="0" smtClean="0">
              <a:solidFill>
                <a:srgbClr val="0000CC"/>
              </a:solidFill>
              <a:latin typeface="宋体"/>
            </a:endParaRPr>
          </a:p>
          <a:p>
            <a:r>
              <a:rPr lang="en-US" altLang="zh-CN" sz="1200" dirty="0" smtClean="0">
                <a:solidFill>
                  <a:srgbClr val="0000CC"/>
                </a:solidFill>
                <a:latin typeface="宋体"/>
              </a:rPr>
              <a:t>6</a:t>
            </a:r>
            <a:r>
              <a:rPr lang="zh-CN" altLang="en-US" sz="1200" dirty="0" smtClean="0">
                <a:solidFill>
                  <a:srgbClr val="0000CC"/>
                </a:solidFill>
                <a:latin typeface="宋体"/>
              </a:rPr>
              <a:t>、涂装零头封箱</a:t>
            </a:r>
            <a:endParaRPr lang="en-US" altLang="zh-CN" sz="1200" dirty="0" smtClean="0">
              <a:solidFill>
                <a:srgbClr val="0000CC"/>
              </a:solidFill>
              <a:latin typeface="宋体"/>
            </a:endParaRPr>
          </a:p>
          <a:p>
            <a:r>
              <a:rPr lang="en-US" altLang="zh-CN" sz="1200" dirty="0" smtClean="0">
                <a:solidFill>
                  <a:srgbClr val="0000CC"/>
                </a:solidFill>
                <a:latin typeface="宋体"/>
              </a:rPr>
              <a:t>7</a:t>
            </a:r>
            <a:r>
              <a:rPr lang="zh-CN" altLang="en-US" sz="1200" dirty="0" smtClean="0">
                <a:solidFill>
                  <a:srgbClr val="0000CC"/>
                </a:solidFill>
                <a:latin typeface="宋体"/>
              </a:rPr>
              <a:t>、客户退货区</a:t>
            </a:r>
            <a:endParaRPr lang="en-US" altLang="zh-CN" sz="1200" dirty="0" smtClean="0">
              <a:solidFill>
                <a:srgbClr val="0000CC"/>
              </a:solidFill>
              <a:latin typeface="宋体"/>
            </a:endParaRPr>
          </a:p>
          <a:p>
            <a:r>
              <a:rPr lang="en-US" altLang="zh-CN" sz="1200" dirty="0" smtClean="0">
                <a:solidFill>
                  <a:srgbClr val="0000CC"/>
                </a:solidFill>
                <a:latin typeface="宋体"/>
              </a:rPr>
              <a:t>    8</a:t>
            </a:r>
            <a:r>
              <a:rPr lang="zh-CN" altLang="en-US" sz="1200" dirty="0" smtClean="0">
                <a:solidFill>
                  <a:srgbClr val="0000CC"/>
                </a:solidFill>
                <a:latin typeface="宋体"/>
              </a:rPr>
              <a:t>、备件打包区；</a:t>
            </a:r>
            <a:endParaRPr lang="en-US" altLang="zh-CN" sz="1200" dirty="0" smtClean="0">
              <a:solidFill>
                <a:srgbClr val="0000CC"/>
              </a:solidFill>
              <a:latin typeface="宋体"/>
            </a:endParaRPr>
          </a:p>
          <a:p>
            <a:r>
              <a:rPr lang="en-US" altLang="zh-CN" sz="1200" dirty="0" smtClean="0">
                <a:solidFill>
                  <a:srgbClr val="0000CC"/>
                </a:solidFill>
                <a:latin typeface="宋体"/>
              </a:rPr>
              <a:t>    9</a:t>
            </a:r>
            <a:r>
              <a:rPr lang="zh-CN" altLang="en-US" sz="1200" dirty="0" smtClean="0">
                <a:solidFill>
                  <a:srgbClr val="0000CC"/>
                </a:solidFill>
                <a:latin typeface="宋体"/>
              </a:rPr>
              <a:t>、尾门除装配      </a:t>
            </a:r>
            <a:endParaRPr lang="en-US" altLang="zh-CN" sz="1200" dirty="0" smtClean="0">
              <a:solidFill>
                <a:srgbClr val="0000CC"/>
              </a:solidFill>
              <a:latin typeface="宋体"/>
            </a:endParaRPr>
          </a:p>
          <a:p>
            <a:r>
              <a:rPr lang="en-US" altLang="zh-CN" sz="1200" dirty="0" smtClean="0">
                <a:solidFill>
                  <a:srgbClr val="0000CC"/>
                </a:solidFill>
                <a:latin typeface="宋体"/>
              </a:rPr>
              <a:t>       </a:t>
            </a:r>
            <a:r>
              <a:rPr lang="zh-CN" altLang="en-US" sz="1200" dirty="0" smtClean="0">
                <a:solidFill>
                  <a:srgbClr val="0000CC"/>
                </a:solidFill>
                <a:latin typeface="宋体"/>
              </a:rPr>
              <a:t>线边以外</a:t>
            </a:r>
            <a:endParaRPr lang="en-US" altLang="zh-CN" sz="1200" dirty="0" smtClean="0">
              <a:solidFill>
                <a:srgbClr val="0000CC"/>
              </a:solidFill>
              <a:latin typeface="宋体"/>
            </a:endParaRPr>
          </a:p>
          <a:p>
            <a:r>
              <a:rPr lang="en-US" altLang="zh-CN" sz="1200" dirty="0" smtClean="0">
                <a:solidFill>
                  <a:srgbClr val="0000CC"/>
                </a:solidFill>
                <a:latin typeface="宋体"/>
              </a:rPr>
              <a:t>    10</a:t>
            </a:r>
            <a:r>
              <a:rPr lang="zh-CN" altLang="en-US" sz="1200" dirty="0" smtClean="0">
                <a:solidFill>
                  <a:srgbClr val="0000CC"/>
                </a:solidFill>
                <a:latin typeface="宋体"/>
              </a:rPr>
              <a:t>、储物室</a:t>
            </a:r>
            <a:endParaRPr lang="en-US" altLang="zh-CN" sz="1200" dirty="0" smtClean="0">
              <a:solidFill>
                <a:srgbClr val="0000CC"/>
              </a:solidFill>
              <a:latin typeface="宋体"/>
            </a:endParaRPr>
          </a:p>
        </p:txBody>
      </p:sp>
      <p:sp>
        <p:nvSpPr>
          <p:cNvPr id="1046" name="矩形 1045"/>
          <p:cNvSpPr/>
          <p:nvPr/>
        </p:nvSpPr>
        <p:spPr>
          <a:xfrm>
            <a:off x="2211636" y="478666"/>
            <a:ext cx="661011" cy="720080"/>
          </a:xfrm>
          <a:prstGeom prst="rect">
            <a:avLst/>
          </a:prstGeom>
          <a:solidFill>
            <a:srgbClr val="0000CC"/>
          </a:solidFill>
          <a:ln w="508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b="1" dirty="0" smtClean="0">
                <a:solidFill>
                  <a:prstClr val="white"/>
                </a:solidFill>
              </a:rPr>
              <a:t>油漆房</a:t>
            </a:r>
            <a:endParaRPr lang="zh-CN" altLang="en-US" sz="1400" b="1" dirty="0">
              <a:solidFill>
                <a:prstClr val="white"/>
              </a:solidFill>
            </a:endParaRPr>
          </a:p>
        </p:txBody>
      </p:sp>
      <p:sp>
        <p:nvSpPr>
          <p:cNvPr id="1048" name="右大括号 1047"/>
          <p:cNvSpPr/>
          <p:nvPr/>
        </p:nvSpPr>
        <p:spPr>
          <a:xfrm>
            <a:off x="1608660" y="506745"/>
            <a:ext cx="576064" cy="1296144"/>
          </a:xfrm>
          <a:prstGeom prst="rightBrace">
            <a:avLst/>
          </a:prstGeom>
          <a:ln w="2222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73532" y="543991"/>
            <a:ext cx="16212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solidFill>
                  <a:srgbClr val="0000CC"/>
                </a:solidFill>
                <a:latin typeface="宋体"/>
              </a:rPr>
              <a:t>1</a:t>
            </a:r>
            <a:r>
              <a:rPr lang="zh-CN" altLang="en-US" sz="1200" b="1" dirty="0" smtClean="0">
                <a:solidFill>
                  <a:srgbClr val="0000CC"/>
                </a:solidFill>
                <a:latin typeface="宋体"/>
              </a:rPr>
              <a:t>、</a:t>
            </a:r>
            <a:r>
              <a:rPr lang="en-US" altLang="zh-CN" sz="1200" b="1" dirty="0" smtClean="0">
                <a:solidFill>
                  <a:srgbClr val="0000CC"/>
                </a:solidFill>
                <a:latin typeface="宋体"/>
              </a:rPr>
              <a:t>YZY\WZT</a:t>
            </a:r>
            <a:r>
              <a:rPr lang="zh-CN" altLang="en-US" sz="1200" b="1" dirty="0" smtClean="0">
                <a:solidFill>
                  <a:srgbClr val="0000CC"/>
                </a:solidFill>
                <a:latin typeface="宋体"/>
              </a:rPr>
              <a:t>盘点区域：</a:t>
            </a:r>
            <a:endParaRPr lang="en-US" altLang="zh-CN" sz="1200" b="1" dirty="0" smtClean="0">
              <a:solidFill>
                <a:srgbClr val="0000CC"/>
              </a:solidFill>
              <a:latin typeface="宋体"/>
            </a:endParaRPr>
          </a:p>
          <a:p>
            <a:endParaRPr lang="en-US" altLang="zh-CN" sz="1200" b="1" dirty="0" smtClean="0">
              <a:solidFill>
                <a:srgbClr val="0000CC"/>
              </a:solidFill>
              <a:latin typeface="宋体"/>
            </a:endParaRPr>
          </a:p>
          <a:p>
            <a:r>
              <a:rPr lang="en-US" altLang="zh-CN" sz="1200" dirty="0" smtClean="0">
                <a:solidFill>
                  <a:srgbClr val="0000CC"/>
                </a:solidFill>
                <a:latin typeface="宋体"/>
              </a:rPr>
              <a:t>1</a:t>
            </a:r>
            <a:r>
              <a:rPr lang="zh-CN" altLang="en-US" sz="1200" dirty="0" smtClean="0">
                <a:solidFill>
                  <a:srgbClr val="0000CC"/>
                </a:solidFill>
                <a:latin typeface="宋体"/>
              </a:rPr>
              <a:t>、油漆房；</a:t>
            </a:r>
            <a:endParaRPr lang="en-US" altLang="zh-CN" sz="1200" dirty="0" smtClean="0">
              <a:solidFill>
                <a:srgbClr val="0000CC"/>
              </a:solidFill>
              <a:latin typeface="宋体"/>
            </a:endParaRPr>
          </a:p>
          <a:p>
            <a:r>
              <a:rPr lang="en-US" altLang="zh-CN" sz="1200" dirty="0" smtClean="0">
                <a:solidFill>
                  <a:srgbClr val="0000CC"/>
                </a:solidFill>
                <a:latin typeface="宋体"/>
              </a:rPr>
              <a:t>2</a:t>
            </a:r>
            <a:r>
              <a:rPr lang="zh-CN" altLang="en-US" sz="1200" dirty="0" smtClean="0">
                <a:solidFill>
                  <a:srgbClr val="0000CC"/>
                </a:solidFill>
                <a:latin typeface="宋体"/>
              </a:rPr>
              <a:t>、装配区</a:t>
            </a:r>
            <a:endParaRPr lang="en-US" altLang="zh-CN" sz="1200" dirty="0" smtClean="0">
              <a:solidFill>
                <a:srgbClr val="0000CC"/>
              </a:solidFill>
              <a:latin typeface="宋体"/>
            </a:endParaRPr>
          </a:p>
          <a:p>
            <a:r>
              <a:rPr lang="en-US" altLang="zh-CN" sz="1200" dirty="0" smtClean="0">
                <a:solidFill>
                  <a:srgbClr val="0000CC"/>
                </a:solidFill>
                <a:latin typeface="宋体"/>
              </a:rPr>
              <a:t>3</a:t>
            </a:r>
            <a:r>
              <a:rPr lang="zh-CN" altLang="en-US" sz="1200" dirty="0" smtClean="0">
                <a:solidFill>
                  <a:srgbClr val="0000CC"/>
                </a:solidFill>
                <a:latin typeface="宋体"/>
              </a:rPr>
              <a:t>、尾门装配线边</a:t>
            </a:r>
            <a:endParaRPr lang="zh-CN" altLang="en-US" sz="1200" dirty="0">
              <a:solidFill>
                <a:srgbClr val="0000CC"/>
              </a:solidFill>
              <a:latin typeface="宋体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79512" y="4809816"/>
            <a:ext cx="189426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solidFill>
                  <a:srgbClr val="0000CC"/>
                </a:solidFill>
                <a:latin typeface="宋体"/>
              </a:rPr>
              <a:t>5</a:t>
            </a:r>
            <a:r>
              <a:rPr lang="zh-CN" altLang="en-US" sz="1200" b="1" dirty="0" smtClean="0">
                <a:solidFill>
                  <a:srgbClr val="0000CC"/>
                </a:solidFill>
                <a:latin typeface="宋体"/>
              </a:rPr>
              <a:t>、品质盘点区域：</a:t>
            </a:r>
            <a:endParaRPr lang="en-US" altLang="zh-CN" sz="1200" b="1" dirty="0" smtClean="0">
              <a:solidFill>
                <a:srgbClr val="0000CC"/>
              </a:solidFill>
              <a:latin typeface="宋体"/>
            </a:endParaRPr>
          </a:p>
          <a:p>
            <a:r>
              <a:rPr lang="en-US" altLang="zh-CN" sz="1200" dirty="0" smtClean="0">
                <a:solidFill>
                  <a:srgbClr val="0000CC"/>
                </a:solidFill>
                <a:latin typeface="宋体"/>
              </a:rPr>
              <a:t>1</a:t>
            </a:r>
            <a:r>
              <a:rPr lang="zh-CN" altLang="en-US" sz="1200" dirty="0" smtClean="0">
                <a:solidFill>
                  <a:srgbClr val="0000CC"/>
                </a:solidFill>
                <a:latin typeface="宋体"/>
              </a:rPr>
              <a:t>、隔离区（判定但未给出结论）；</a:t>
            </a:r>
            <a:endParaRPr lang="en-US" altLang="zh-CN" sz="1200" dirty="0" smtClean="0">
              <a:solidFill>
                <a:srgbClr val="0000CC"/>
              </a:solidFill>
              <a:latin typeface="宋体"/>
            </a:endParaRPr>
          </a:p>
          <a:p>
            <a:r>
              <a:rPr lang="en-US" altLang="zh-CN" sz="1200" dirty="0" smtClean="0">
                <a:solidFill>
                  <a:srgbClr val="0000CC"/>
                </a:solidFill>
                <a:latin typeface="宋体"/>
              </a:rPr>
              <a:t>3</a:t>
            </a:r>
            <a:r>
              <a:rPr lang="zh-CN" altLang="en-US" sz="1200" dirty="0" smtClean="0">
                <a:solidFill>
                  <a:srgbClr val="0000CC"/>
                </a:solidFill>
                <a:latin typeface="宋体"/>
              </a:rPr>
              <a:t>、外协件仓库</a:t>
            </a:r>
            <a:endParaRPr lang="en-US" altLang="zh-CN" sz="1200" dirty="0" smtClean="0">
              <a:solidFill>
                <a:srgbClr val="0000CC"/>
              </a:solidFill>
              <a:latin typeface="宋体"/>
            </a:endParaRPr>
          </a:p>
          <a:p>
            <a:r>
              <a:rPr lang="en-US" altLang="zh-CN" sz="1200" dirty="0">
                <a:solidFill>
                  <a:srgbClr val="0000CC"/>
                </a:solidFill>
                <a:latin typeface="宋体"/>
              </a:rPr>
              <a:t> </a:t>
            </a:r>
            <a:r>
              <a:rPr lang="en-US" altLang="zh-CN" sz="1200" dirty="0" smtClean="0">
                <a:solidFill>
                  <a:srgbClr val="0000CC"/>
                </a:solidFill>
                <a:latin typeface="宋体"/>
              </a:rPr>
              <a:t>  </a:t>
            </a:r>
            <a:r>
              <a:rPr lang="zh-CN" altLang="en-US" sz="1200" dirty="0" smtClean="0">
                <a:solidFill>
                  <a:srgbClr val="0000CC"/>
                </a:solidFill>
                <a:latin typeface="宋体"/>
              </a:rPr>
              <a:t>检验区；</a:t>
            </a:r>
            <a:endParaRPr lang="en-US" altLang="zh-CN" sz="1200" dirty="0" smtClean="0">
              <a:solidFill>
                <a:srgbClr val="0000CC"/>
              </a:solidFill>
              <a:latin typeface="宋体"/>
            </a:endParaRPr>
          </a:p>
          <a:p>
            <a:r>
              <a:rPr lang="en-US" altLang="zh-CN" sz="1200" dirty="0" smtClean="0">
                <a:solidFill>
                  <a:srgbClr val="0000CC"/>
                </a:solidFill>
                <a:latin typeface="宋体"/>
              </a:rPr>
              <a:t>4</a:t>
            </a:r>
            <a:r>
              <a:rPr lang="zh-CN" altLang="en-US" sz="1200" dirty="0" smtClean="0">
                <a:solidFill>
                  <a:srgbClr val="0000CC"/>
                </a:solidFill>
                <a:latin typeface="宋体"/>
              </a:rPr>
              <a:t>、封样件；</a:t>
            </a:r>
            <a:endParaRPr lang="en-US" altLang="zh-CN" sz="1200" dirty="0" smtClean="0">
              <a:solidFill>
                <a:srgbClr val="0000CC"/>
              </a:solidFill>
              <a:latin typeface="宋体"/>
            </a:endParaRPr>
          </a:p>
          <a:p>
            <a:r>
              <a:rPr lang="en-US" altLang="zh-CN" sz="1200" dirty="0" smtClean="0">
                <a:solidFill>
                  <a:srgbClr val="0000CC"/>
                </a:solidFill>
                <a:latin typeface="宋体"/>
              </a:rPr>
              <a:t>5</a:t>
            </a:r>
            <a:r>
              <a:rPr lang="zh-CN" altLang="en-US" sz="1200" dirty="0" smtClean="0">
                <a:solidFill>
                  <a:srgbClr val="0000CC"/>
                </a:solidFill>
                <a:latin typeface="宋体"/>
              </a:rPr>
              <a:t>、</a:t>
            </a:r>
            <a:r>
              <a:rPr lang="en-US" altLang="zh-CN" sz="1200" dirty="0" smtClean="0">
                <a:solidFill>
                  <a:srgbClr val="0000CC"/>
                </a:solidFill>
                <a:latin typeface="宋体"/>
              </a:rPr>
              <a:t>QSB</a:t>
            </a:r>
            <a:endParaRPr lang="en-US" altLang="zh-CN" sz="1200" dirty="0">
              <a:solidFill>
                <a:srgbClr val="0000CC"/>
              </a:solidFill>
              <a:latin typeface="宋体"/>
            </a:endParaRPr>
          </a:p>
          <a:p>
            <a:r>
              <a:rPr lang="en-US" altLang="zh-CN" sz="1200" dirty="0" smtClean="0">
                <a:solidFill>
                  <a:srgbClr val="0000CC"/>
                </a:solidFill>
                <a:latin typeface="宋体"/>
              </a:rPr>
              <a:t>6</a:t>
            </a:r>
            <a:r>
              <a:rPr lang="zh-CN" altLang="en-US" sz="1200" dirty="0" smtClean="0">
                <a:solidFill>
                  <a:srgbClr val="0000CC"/>
                </a:solidFill>
                <a:latin typeface="宋体"/>
              </a:rPr>
              <a:t>、广汽</a:t>
            </a:r>
            <a:r>
              <a:rPr lang="en-US" altLang="zh-CN" sz="1200" dirty="0" smtClean="0">
                <a:solidFill>
                  <a:srgbClr val="0000CC"/>
                </a:solidFill>
                <a:latin typeface="宋体"/>
              </a:rPr>
              <a:t>CAPSA</a:t>
            </a:r>
            <a:r>
              <a:rPr lang="zh-CN" altLang="en-US" sz="1200" dirty="0" smtClean="0">
                <a:solidFill>
                  <a:srgbClr val="0000CC"/>
                </a:solidFill>
                <a:latin typeface="宋体"/>
              </a:rPr>
              <a:t>退货待评审</a:t>
            </a:r>
            <a:endParaRPr lang="en-US" altLang="zh-CN" sz="1200" dirty="0" smtClean="0">
              <a:solidFill>
                <a:srgbClr val="0000CC"/>
              </a:solidFill>
              <a:latin typeface="宋体"/>
            </a:endParaRPr>
          </a:p>
          <a:p>
            <a:r>
              <a:rPr lang="en-US" altLang="zh-CN" sz="1200" dirty="0" smtClean="0">
                <a:solidFill>
                  <a:srgbClr val="0000CC"/>
                </a:solidFill>
                <a:latin typeface="宋体"/>
              </a:rPr>
              <a:t>7</a:t>
            </a:r>
            <a:r>
              <a:rPr lang="zh-CN" altLang="en-US" sz="1200" dirty="0" smtClean="0">
                <a:solidFill>
                  <a:srgbClr val="0000CC"/>
                </a:solidFill>
                <a:latin typeface="宋体"/>
              </a:rPr>
              <a:t>、实验室（确认后补领 </a:t>
            </a:r>
            <a:endParaRPr lang="en-US" altLang="zh-CN" sz="1200" dirty="0" smtClean="0">
              <a:solidFill>
                <a:srgbClr val="0000CC"/>
              </a:solidFill>
              <a:latin typeface="宋体"/>
            </a:endParaRPr>
          </a:p>
          <a:p>
            <a:r>
              <a:rPr lang="en-US" altLang="zh-CN" sz="1200" dirty="0">
                <a:solidFill>
                  <a:srgbClr val="0000CC"/>
                </a:solidFill>
                <a:latin typeface="宋体"/>
              </a:rPr>
              <a:t> </a:t>
            </a:r>
            <a:r>
              <a:rPr lang="en-US" altLang="zh-CN" sz="1200" dirty="0" smtClean="0">
                <a:solidFill>
                  <a:srgbClr val="0000CC"/>
                </a:solidFill>
                <a:latin typeface="宋体"/>
              </a:rPr>
              <a:t>  </a:t>
            </a:r>
            <a:r>
              <a:rPr lang="zh-CN" altLang="en-US" sz="1200" dirty="0" smtClean="0">
                <a:solidFill>
                  <a:srgbClr val="0000CC"/>
                </a:solidFill>
                <a:latin typeface="宋体"/>
              </a:rPr>
              <a:t>料单</a:t>
            </a:r>
            <a:r>
              <a:rPr lang="en-US" altLang="zh-CN" sz="1200" dirty="0" smtClean="0">
                <a:solidFill>
                  <a:srgbClr val="0000CC"/>
                </a:solidFill>
                <a:latin typeface="宋体"/>
              </a:rPr>
              <a:t>)</a:t>
            </a:r>
          </a:p>
          <a:p>
            <a:r>
              <a:rPr lang="en-US" altLang="zh-CN" sz="1200" dirty="0" smtClean="0">
                <a:solidFill>
                  <a:srgbClr val="0000CC"/>
                </a:solidFill>
                <a:latin typeface="宋体"/>
              </a:rPr>
              <a:t>8</a:t>
            </a:r>
            <a:r>
              <a:rPr lang="zh-CN" altLang="en-US" sz="1200" dirty="0" smtClean="0">
                <a:solidFill>
                  <a:srgbClr val="0000CC"/>
                </a:solidFill>
                <a:latin typeface="宋体"/>
              </a:rPr>
              <a:t>、封样室</a:t>
            </a:r>
            <a:endParaRPr lang="en-US" altLang="zh-CN" sz="1200" dirty="0" smtClean="0">
              <a:solidFill>
                <a:srgbClr val="0000CC"/>
              </a:solidFill>
              <a:latin typeface="宋体"/>
            </a:endParaRPr>
          </a:p>
        </p:txBody>
      </p:sp>
      <p:sp>
        <p:nvSpPr>
          <p:cNvPr id="1052" name="TextBox 1051"/>
          <p:cNvSpPr txBox="1"/>
          <p:nvPr/>
        </p:nvSpPr>
        <p:spPr>
          <a:xfrm>
            <a:off x="179512" y="72011"/>
            <a:ext cx="3492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000CC"/>
                </a:solidFill>
                <a:latin typeface="宋体"/>
              </a:rPr>
              <a:t>盘点区域划分</a:t>
            </a:r>
            <a:endParaRPr lang="zh-CN" altLang="en-US" sz="2400" b="1" dirty="0">
              <a:solidFill>
                <a:srgbClr val="0000CC"/>
              </a:solidFill>
              <a:latin typeface="宋体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73560" y="5229200"/>
            <a:ext cx="1645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尾门项目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231093" y="3577485"/>
            <a:ext cx="330505" cy="433336"/>
          </a:xfrm>
          <a:prstGeom prst="rect">
            <a:avLst/>
          </a:prstGeom>
          <a:solidFill>
            <a:srgbClr val="FFC000"/>
          </a:solidFill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00" b="1" dirty="0" smtClean="0">
                <a:solidFill>
                  <a:schemeClr val="tx1"/>
                </a:solidFill>
              </a:rPr>
              <a:t>工程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175179" y="2230306"/>
            <a:ext cx="1748749" cy="262590"/>
          </a:xfrm>
          <a:prstGeom prst="rect">
            <a:avLst/>
          </a:prstGeom>
          <a:solidFill>
            <a:srgbClr val="00B0F0"/>
          </a:solidFill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635896" y="478666"/>
            <a:ext cx="288032" cy="2014229"/>
          </a:xfrm>
          <a:prstGeom prst="rect">
            <a:avLst/>
          </a:prstGeom>
          <a:solidFill>
            <a:srgbClr val="00B0F0"/>
          </a:solidFill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b="1" dirty="0" smtClean="0">
                <a:solidFill>
                  <a:prstClr val="black"/>
                </a:solidFill>
              </a:rPr>
              <a:t>线圈内</a:t>
            </a:r>
            <a:endParaRPr lang="zh-CN" altLang="en-US" b="1" dirty="0">
              <a:solidFill>
                <a:prstClr val="black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79512" y="3794153"/>
            <a:ext cx="15938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solidFill>
                  <a:srgbClr val="0000CC"/>
                </a:solidFill>
                <a:latin typeface="宋体"/>
              </a:rPr>
              <a:t>3</a:t>
            </a:r>
            <a:r>
              <a:rPr lang="zh-CN" altLang="en-US" sz="1200" b="1" dirty="0" smtClean="0">
                <a:solidFill>
                  <a:srgbClr val="0000CC"/>
                </a:solidFill>
                <a:latin typeface="宋体"/>
              </a:rPr>
              <a:t>、涂装线试制物料（工艺调试架子）</a:t>
            </a:r>
            <a:r>
              <a:rPr lang="en-US" altLang="zh-CN" sz="1200" b="1" dirty="0" smtClean="0">
                <a:solidFill>
                  <a:srgbClr val="0000CC"/>
                </a:solidFill>
                <a:latin typeface="宋体"/>
              </a:rPr>
              <a:t>——</a:t>
            </a:r>
            <a:r>
              <a:rPr lang="zh-CN" altLang="en-US" sz="1200" b="1" dirty="0" smtClean="0">
                <a:solidFill>
                  <a:srgbClr val="0000CC"/>
                </a:solidFill>
                <a:latin typeface="宋体"/>
              </a:rPr>
              <a:t>工程盘</a:t>
            </a:r>
            <a:endParaRPr lang="en-US" altLang="zh-CN" sz="1200" b="1" dirty="0" smtClean="0">
              <a:solidFill>
                <a:srgbClr val="0000CC"/>
              </a:solidFill>
              <a:latin typeface="宋体"/>
            </a:endParaRPr>
          </a:p>
          <a:p>
            <a:r>
              <a:rPr lang="en-US" altLang="zh-CN" sz="1200" dirty="0" smtClean="0">
                <a:solidFill>
                  <a:srgbClr val="0000CC"/>
                </a:solidFill>
                <a:latin typeface="宋体"/>
              </a:rPr>
              <a:t>1</a:t>
            </a:r>
            <a:r>
              <a:rPr lang="zh-CN" altLang="en-US" sz="1200" dirty="0" smtClean="0">
                <a:solidFill>
                  <a:srgbClr val="0000CC"/>
                </a:solidFill>
                <a:latin typeface="宋体"/>
              </a:rPr>
              <a:t>、涂装件试制区</a:t>
            </a:r>
            <a:endParaRPr lang="en-US" altLang="zh-CN" sz="1200" dirty="0" smtClean="0">
              <a:solidFill>
                <a:srgbClr val="0000CC"/>
              </a:solidFill>
              <a:latin typeface="宋体"/>
            </a:endParaRPr>
          </a:p>
          <a:p>
            <a:r>
              <a:rPr lang="en-US" altLang="zh-CN" sz="1200" dirty="0" smtClean="0">
                <a:solidFill>
                  <a:srgbClr val="0000CC"/>
                </a:solidFill>
                <a:latin typeface="宋体"/>
              </a:rPr>
              <a:t>2</a:t>
            </a:r>
            <a:r>
              <a:rPr lang="zh-CN" altLang="en-US" sz="1200" dirty="0" smtClean="0">
                <a:solidFill>
                  <a:srgbClr val="0000CC"/>
                </a:solidFill>
                <a:latin typeface="宋体"/>
              </a:rPr>
              <a:t>、注塑件试制区</a:t>
            </a:r>
            <a:endParaRPr lang="zh-CN" altLang="en-US" sz="1200" dirty="0">
              <a:solidFill>
                <a:srgbClr val="0000CC"/>
              </a:solidFill>
              <a:latin typeface="宋体"/>
            </a:endParaRPr>
          </a:p>
        </p:txBody>
      </p:sp>
      <p:sp>
        <p:nvSpPr>
          <p:cNvPr id="60" name="TextBox 59"/>
          <p:cNvSpPr txBox="1"/>
          <p:nvPr/>
        </p:nvSpPr>
        <p:spPr>
          <a:xfrm rot="5400000">
            <a:off x="5929119" y="2109574"/>
            <a:ext cx="1152128" cy="5040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600" b="1" dirty="0" smtClean="0">
                <a:solidFill>
                  <a:srgbClr val="FF0000"/>
                </a:solidFill>
                <a:latin typeface="宋体"/>
              </a:rPr>
              <a:t>物流</a:t>
            </a:r>
            <a:endParaRPr lang="zh-CN" altLang="en-US" sz="1600" b="1" dirty="0">
              <a:solidFill>
                <a:srgbClr val="FF0000"/>
              </a:solidFill>
              <a:latin typeface="宋体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067944" y="476672"/>
            <a:ext cx="576064" cy="2919167"/>
          </a:xfrm>
          <a:prstGeom prst="rect">
            <a:avLst/>
          </a:prstGeom>
          <a:solidFill>
            <a:srgbClr val="00B0F0"/>
          </a:solidFill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涂装生产班组</a:t>
            </a:r>
          </a:p>
        </p:txBody>
      </p:sp>
      <p:sp>
        <p:nvSpPr>
          <p:cNvPr id="23" name="矩形 22"/>
          <p:cNvSpPr/>
          <p:nvPr/>
        </p:nvSpPr>
        <p:spPr>
          <a:xfrm>
            <a:off x="2184724" y="2564904"/>
            <a:ext cx="1883220" cy="864096"/>
          </a:xfrm>
          <a:prstGeom prst="rect">
            <a:avLst/>
          </a:prstGeom>
          <a:solidFill>
            <a:srgbClr val="00B0F0"/>
          </a:solidFill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涂装生产班组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613339" y="44624"/>
            <a:ext cx="1008112" cy="302843"/>
          </a:xfrm>
          <a:prstGeom prst="rect">
            <a:avLst/>
          </a:prstGeom>
          <a:solidFill>
            <a:srgbClr val="00B0F0"/>
          </a:solidFill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</a:rPr>
              <a:t>粒子房</a:t>
            </a:r>
          </a:p>
        </p:txBody>
      </p:sp>
      <p:sp>
        <p:nvSpPr>
          <p:cNvPr id="28" name="矩形 27"/>
          <p:cNvSpPr/>
          <p:nvPr/>
        </p:nvSpPr>
        <p:spPr>
          <a:xfrm>
            <a:off x="4775633" y="620688"/>
            <a:ext cx="1164519" cy="582377"/>
          </a:xfrm>
          <a:prstGeom prst="rect">
            <a:avLst/>
          </a:prstGeom>
          <a:solidFill>
            <a:srgbClr val="FFC000"/>
          </a:solidFill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工程设备</a:t>
            </a:r>
          </a:p>
        </p:txBody>
      </p:sp>
      <p:sp>
        <p:nvSpPr>
          <p:cNvPr id="33" name="矩形 32"/>
          <p:cNvSpPr/>
          <p:nvPr/>
        </p:nvSpPr>
        <p:spPr>
          <a:xfrm>
            <a:off x="4772535" y="1340768"/>
            <a:ext cx="1167617" cy="1364522"/>
          </a:xfrm>
          <a:prstGeom prst="rect">
            <a:avLst/>
          </a:prstGeom>
          <a:solidFill>
            <a:srgbClr val="00B0F0"/>
          </a:solidFill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注塑机</a:t>
            </a:r>
          </a:p>
        </p:txBody>
      </p:sp>
      <p:sp>
        <p:nvSpPr>
          <p:cNvPr id="34" name="矩形 33"/>
          <p:cNvSpPr/>
          <p:nvPr/>
        </p:nvSpPr>
        <p:spPr>
          <a:xfrm>
            <a:off x="6082619" y="476672"/>
            <a:ext cx="760086" cy="239626"/>
          </a:xfrm>
          <a:prstGeom prst="rect">
            <a:avLst/>
          </a:prstGeom>
          <a:solidFill>
            <a:srgbClr val="FFC000"/>
          </a:solidFill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工程</a:t>
            </a:r>
          </a:p>
        </p:txBody>
      </p:sp>
      <p:sp>
        <p:nvSpPr>
          <p:cNvPr id="35" name="矩形 34"/>
          <p:cNvSpPr/>
          <p:nvPr/>
        </p:nvSpPr>
        <p:spPr>
          <a:xfrm>
            <a:off x="6516216" y="752302"/>
            <a:ext cx="339483" cy="804490"/>
          </a:xfrm>
          <a:prstGeom prst="rect">
            <a:avLst/>
          </a:prstGeom>
          <a:solidFill>
            <a:srgbClr val="FF0000"/>
          </a:solidFill>
          <a:ln w="508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隔离区</a:t>
            </a:r>
          </a:p>
        </p:txBody>
      </p:sp>
      <p:sp>
        <p:nvSpPr>
          <p:cNvPr id="36" name="矩形 35"/>
          <p:cNvSpPr/>
          <p:nvPr/>
        </p:nvSpPr>
        <p:spPr>
          <a:xfrm>
            <a:off x="1488650" y="4151170"/>
            <a:ext cx="686529" cy="603783"/>
          </a:xfrm>
          <a:prstGeom prst="rect">
            <a:avLst/>
          </a:prstGeom>
          <a:solidFill>
            <a:srgbClr val="00B0F0"/>
          </a:solidFill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dirty="0" smtClean="0">
                <a:solidFill>
                  <a:schemeClr val="tx1"/>
                </a:solidFill>
              </a:rPr>
              <a:t>ZDX</a:t>
            </a:r>
            <a:endParaRPr lang="zh-CN" alt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627784" y="3577485"/>
            <a:ext cx="2016224" cy="1363683"/>
          </a:xfrm>
          <a:prstGeom prst="rect">
            <a:avLst/>
          </a:prstGeom>
          <a:solidFill>
            <a:srgbClr val="00FF00"/>
          </a:solidFill>
          <a:ln w="508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 smtClean="0">
                <a:solidFill>
                  <a:srgbClr val="FF0000"/>
                </a:solidFill>
              </a:rPr>
              <a:t>物流</a:t>
            </a:r>
          </a:p>
        </p:txBody>
      </p:sp>
      <p:sp>
        <p:nvSpPr>
          <p:cNvPr id="39" name="矩形 38"/>
          <p:cNvSpPr/>
          <p:nvPr/>
        </p:nvSpPr>
        <p:spPr>
          <a:xfrm>
            <a:off x="2231093" y="4010821"/>
            <a:ext cx="330505" cy="930347"/>
          </a:xfrm>
          <a:prstGeom prst="rect">
            <a:avLst/>
          </a:prstGeom>
          <a:solidFill>
            <a:srgbClr val="00FF00"/>
          </a:solidFill>
          <a:ln w="508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772534" y="3577485"/>
            <a:ext cx="1383641" cy="898509"/>
          </a:xfrm>
          <a:prstGeom prst="rect">
            <a:avLst/>
          </a:prstGeom>
          <a:solidFill>
            <a:srgbClr val="00FF00"/>
          </a:solidFill>
          <a:ln w="508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 smtClean="0">
                <a:solidFill>
                  <a:srgbClr val="FF0000"/>
                </a:solidFill>
              </a:rPr>
              <a:t>物流</a:t>
            </a:r>
          </a:p>
        </p:txBody>
      </p:sp>
      <p:sp>
        <p:nvSpPr>
          <p:cNvPr id="41" name="矩形 40"/>
          <p:cNvSpPr/>
          <p:nvPr/>
        </p:nvSpPr>
        <p:spPr>
          <a:xfrm>
            <a:off x="6156176" y="3558995"/>
            <a:ext cx="699523" cy="1526189"/>
          </a:xfrm>
          <a:prstGeom prst="rect">
            <a:avLst/>
          </a:prstGeom>
          <a:solidFill>
            <a:srgbClr val="00FF00"/>
          </a:solidFill>
          <a:ln w="508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 smtClean="0">
                <a:solidFill>
                  <a:srgbClr val="FF0000"/>
                </a:solidFill>
              </a:rPr>
              <a:t>物流</a:t>
            </a:r>
          </a:p>
        </p:txBody>
      </p:sp>
      <p:sp>
        <p:nvSpPr>
          <p:cNvPr id="46" name="矩形 45"/>
          <p:cNvSpPr/>
          <p:nvPr/>
        </p:nvSpPr>
        <p:spPr>
          <a:xfrm>
            <a:off x="4772534" y="4475994"/>
            <a:ext cx="1383641" cy="609190"/>
          </a:xfrm>
          <a:prstGeom prst="rect">
            <a:avLst/>
          </a:prstGeom>
          <a:solidFill>
            <a:srgbClr val="00FF00"/>
          </a:solidFill>
          <a:ln w="508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 smtClean="0">
                <a:solidFill>
                  <a:srgbClr val="FF0000"/>
                </a:solidFill>
              </a:rPr>
              <a:t>物流</a:t>
            </a:r>
          </a:p>
        </p:txBody>
      </p:sp>
      <p:sp>
        <p:nvSpPr>
          <p:cNvPr id="47" name="矩形 46"/>
          <p:cNvSpPr/>
          <p:nvPr/>
        </p:nvSpPr>
        <p:spPr>
          <a:xfrm>
            <a:off x="2211636" y="5085184"/>
            <a:ext cx="2144340" cy="704908"/>
          </a:xfrm>
          <a:prstGeom prst="rect">
            <a:avLst/>
          </a:prstGeom>
          <a:solidFill>
            <a:srgbClr val="7030A0"/>
          </a:solidFill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 smtClean="0">
                <a:solidFill>
                  <a:srgbClr val="FF0000"/>
                </a:solidFill>
              </a:rPr>
              <a:t>装配区</a:t>
            </a:r>
          </a:p>
        </p:txBody>
      </p:sp>
      <p:sp>
        <p:nvSpPr>
          <p:cNvPr id="49" name="矩形 48"/>
          <p:cNvSpPr/>
          <p:nvPr/>
        </p:nvSpPr>
        <p:spPr>
          <a:xfrm>
            <a:off x="4772534" y="5103674"/>
            <a:ext cx="303522" cy="686418"/>
          </a:xfrm>
          <a:prstGeom prst="rect">
            <a:avLst/>
          </a:prstGeom>
          <a:solidFill>
            <a:srgbClr val="7030A0"/>
          </a:solidFill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 smtClean="0">
                <a:solidFill>
                  <a:srgbClr val="FF0000"/>
                </a:solidFill>
              </a:rPr>
              <a:t>装配</a:t>
            </a:r>
          </a:p>
        </p:txBody>
      </p:sp>
      <p:sp>
        <p:nvSpPr>
          <p:cNvPr id="50" name="矩形 49"/>
          <p:cNvSpPr/>
          <p:nvPr/>
        </p:nvSpPr>
        <p:spPr>
          <a:xfrm>
            <a:off x="6082619" y="5103674"/>
            <a:ext cx="760086" cy="686418"/>
          </a:xfrm>
          <a:prstGeom prst="rect">
            <a:avLst/>
          </a:prstGeom>
          <a:solidFill>
            <a:srgbClr val="7030A0"/>
          </a:solidFill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 smtClean="0">
                <a:solidFill>
                  <a:srgbClr val="FF0000"/>
                </a:solidFill>
              </a:rPr>
              <a:t>尾门</a:t>
            </a:r>
          </a:p>
        </p:txBody>
      </p:sp>
      <p:sp>
        <p:nvSpPr>
          <p:cNvPr id="51" name="矩形 50"/>
          <p:cNvSpPr/>
          <p:nvPr/>
        </p:nvSpPr>
        <p:spPr>
          <a:xfrm>
            <a:off x="5076056" y="5103674"/>
            <a:ext cx="1006563" cy="686418"/>
          </a:xfrm>
          <a:prstGeom prst="rect">
            <a:avLst/>
          </a:prstGeom>
          <a:solidFill>
            <a:srgbClr val="7030A0"/>
          </a:solidFill>
          <a:ln w="508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b="1" dirty="0" smtClean="0">
              <a:solidFill>
                <a:srgbClr val="FF0000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355976" y="5085184"/>
            <a:ext cx="288032" cy="704908"/>
          </a:xfrm>
          <a:prstGeom prst="rect">
            <a:avLst/>
          </a:prstGeom>
          <a:solidFill>
            <a:srgbClr val="FF0000"/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项目试制</a:t>
            </a:r>
          </a:p>
        </p:txBody>
      </p:sp>
      <p:sp>
        <p:nvSpPr>
          <p:cNvPr id="53" name="矩形 52"/>
          <p:cNvSpPr/>
          <p:nvPr/>
        </p:nvSpPr>
        <p:spPr>
          <a:xfrm>
            <a:off x="6886884" y="5413866"/>
            <a:ext cx="637444" cy="376226"/>
          </a:xfrm>
          <a:prstGeom prst="rect">
            <a:avLst/>
          </a:prstGeom>
          <a:solidFill>
            <a:srgbClr val="00FF00"/>
          </a:solidFill>
          <a:ln w="508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 smtClean="0">
                <a:solidFill>
                  <a:srgbClr val="FF0000"/>
                </a:solidFill>
              </a:rPr>
              <a:t>备件</a:t>
            </a:r>
          </a:p>
        </p:txBody>
      </p:sp>
      <p:sp>
        <p:nvSpPr>
          <p:cNvPr id="54" name="矩形 53"/>
          <p:cNvSpPr/>
          <p:nvPr/>
        </p:nvSpPr>
        <p:spPr>
          <a:xfrm>
            <a:off x="5652120" y="5790092"/>
            <a:ext cx="430499" cy="519228"/>
          </a:xfrm>
          <a:prstGeom prst="rect">
            <a:avLst/>
          </a:prstGeom>
          <a:solidFill>
            <a:srgbClr val="00FF00"/>
          </a:solidFill>
          <a:ln w="508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00" b="1" dirty="0" smtClean="0">
                <a:solidFill>
                  <a:srgbClr val="FF0000"/>
                </a:solidFill>
              </a:rPr>
              <a:t>尾门总成</a:t>
            </a:r>
          </a:p>
        </p:txBody>
      </p:sp>
      <p:sp>
        <p:nvSpPr>
          <p:cNvPr id="56" name="矩形 55"/>
          <p:cNvSpPr/>
          <p:nvPr/>
        </p:nvSpPr>
        <p:spPr>
          <a:xfrm>
            <a:off x="6253155" y="5790092"/>
            <a:ext cx="602544" cy="519228"/>
          </a:xfrm>
          <a:prstGeom prst="rect">
            <a:avLst/>
          </a:prstGeom>
          <a:solidFill>
            <a:srgbClr val="00FF00"/>
          </a:solidFill>
          <a:ln w="508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b="1" dirty="0" smtClean="0">
                <a:solidFill>
                  <a:srgbClr val="FF0000"/>
                </a:solidFill>
              </a:rPr>
              <a:t>尾门内板</a:t>
            </a:r>
          </a:p>
        </p:txBody>
      </p:sp>
      <p:sp>
        <p:nvSpPr>
          <p:cNvPr id="57" name="矩形 56"/>
          <p:cNvSpPr/>
          <p:nvPr/>
        </p:nvSpPr>
        <p:spPr>
          <a:xfrm>
            <a:off x="6886884" y="3558995"/>
            <a:ext cx="637444" cy="916999"/>
          </a:xfrm>
          <a:prstGeom prst="rect">
            <a:avLst/>
          </a:prstGeom>
          <a:solidFill>
            <a:srgbClr val="00FF00"/>
          </a:solidFill>
          <a:ln w="508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 smtClean="0">
                <a:solidFill>
                  <a:srgbClr val="FF0000"/>
                </a:solidFill>
              </a:rPr>
              <a:t>广汽发运道口</a:t>
            </a:r>
          </a:p>
        </p:txBody>
      </p:sp>
      <p:sp>
        <p:nvSpPr>
          <p:cNvPr id="58" name="矩形 57"/>
          <p:cNvSpPr/>
          <p:nvPr/>
        </p:nvSpPr>
        <p:spPr>
          <a:xfrm>
            <a:off x="4644008" y="6525344"/>
            <a:ext cx="2242876" cy="332656"/>
          </a:xfrm>
          <a:prstGeom prst="rect">
            <a:avLst/>
          </a:prstGeom>
          <a:solidFill>
            <a:srgbClr val="00FF00"/>
          </a:solidFill>
          <a:ln w="508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 smtClean="0">
                <a:solidFill>
                  <a:srgbClr val="FF0000"/>
                </a:solidFill>
              </a:rPr>
              <a:t>注塑备件</a:t>
            </a:r>
          </a:p>
        </p:txBody>
      </p:sp>
      <p:sp>
        <p:nvSpPr>
          <p:cNvPr id="59" name="矩形 58"/>
          <p:cNvSpPr/>
          <p:nvPr/>
        </p:nvSpPr>
        <p:spPr>
          <a:xfrm>
            <a:off x="6886884" y="2705290"/>
            <a:ext cx="637444" cy="690549"/>
          </a:xfrm>
          <a:prstGeom prst="rect">
            <a:avLst/>
          </a:prstGeom>
          <a:solidFill>
            <a:srgbClr val="00FF00"/>
          </a:solidFill>
          <a:ln w="508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600" b="1" dirty="0" smtClean="0">
                <a:solidFill>
                  <a:srgbClr val="FF0000"/>
                </a:solidFill>
              </a:rPr>
              <a:t>AD/AF</a:t>
            </a:r>
            <a:endParaRPr lang="zh-CN" altLang="en-US" sz="1600" b="1" dirty="0" smtClean="0">
              <a:solidFill>
                <a:srgbClr val="FF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86884" y="4941168"/>
            <a:ext cx="637444" cy="47269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508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 smtClean="0">
                <a:solidFill>
                  <a:srgbClr val="FF0000"/>
                </a:solidFill>
              </a:rPr>
              <a:t>质量</a:t>
            </a:r>
          </a:p>
        </p:txBody>
      </p:sp>
      <p:sp>
        <p:nvSpPr>
          <p:cNvPr id="4" name="矩形 3"/>
          <p:cNvSpPr/>
          <p:nvPr/>
        </p:nvSpPr>
        <p:spPr>
          <a:xfrm>
            <a:off x="1331640" y="5229200"/>
            <a:ext cx="742132" cy="5608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508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 smtClean="0">
                <a:solidFill>
                  <a:srgbClr val="FF0000"/>
                </a:solidFill>
              </a:rPr>
              <a:t>实验</a:t>
            </a:r>
          </a:p>
        </p:txBody>
      </p:sp>
      <p:sp>
        <p:nvSpPr>
          <p:cNvPr id="7" name="矩形 6"/>
          <p:cNvSpPr/>
          <p:nvPr/>
        </p:nvSpPr>
        <p:spPr>
          <a:xfrm>
            <a:off x="6910200" y="2072649"/>
            <a:ext cx="673448" cy="5696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508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 smtClean="0">
                <a:solidFill>
                  <a:srgbClr val="FF0000"/>
                </a:solidFill>
              </a:rPr>
              <a:t>质量</a:t>
            </a:r>
          </a:p>
        </p:txBody>
      </p:sp>
    </p:spTree>
    <p:extLst>
      <p:ext uri="{BB962C8B-B14F-4D97-AF65-F5344CB8AC3E}">
        <p14:creationId xmlns:p14="http://schemas.microsoft.com/office/powerpoint/2010/main" val="351084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087778412"/>
              </p:ext>
            </p:extLst>
          </p:nvPr>
        </p:nvGraphicFramePr>
        <p:xfrm>
          <a:off x="827584" y="764704"/>
          <a:ext cx="7344816" cy="576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圆角矩形 4"/>
          <p:cNvSpPr/>
          <p:nvPr/>
        </p:nvSpPr>
        <p:spPr>
          <a:xfrm>
            <a:off x="179512" y="188640"/>
            <a:ext cx="7272808" cy="576064"/>
          </a:xfrm>
          <a:prstGeom prst="round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50800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一、盘点组织结构图</a:t>
            </a:r>
            <a:endParaRPr lang="zh-CN" altLang="en-US" sz="24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252150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+mn-ea"/>
              </a:rPr>
              <a:t>联系方式：</a:t>
            </a:r>
            <a:r>
              <a:rPr lang="en-US" altLang="zh-CN" b="1" dirty="0" smtClean="0">
                <a:latin typeface="+mn-ea"/>
              </a:rPr>
              <a:t>18819717146</a:t>
            </a:r>
          </a:p>
        </p:txBody>
      </p:sp>
    </p:spTree>
    <p:extLst>
      <p:ext uri="{BB962C8B-B14F-4D97-AF65-F5344CB8AC3E}">
        <p14:creationId xmlns:p14="http://schemas.microsoft.com/office/powerpoint/2010/main" val="422674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761" y="1988840"/>
            <a:ext cx="3497616" cy="25202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2" name="圆角矩形 1"/>
          <p:cNvSpPr/>
          <p:nvPr/>
        </p:nvSpPr>
        <p:spPr>
          <a:xfrm>
            <a:off x="179512" y="188640"/>
            <a:ext cx="7272808" cy="576064"/>
          </a:xfrm>
          <a:prstGeom prst="round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50800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二、</a:t>
            </a:r>
            <a:r>
              <a:rPr lang="zh-CN" altLang="en-US" sz="2400" b="1" dirty="0">
                <a:solidFill>
                  <a:srgbClr val="FF0000"/>
                </a:solidFill>
              </a:rPr>
              <a:t>盘点前须结案的事项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9512" y="868070"/>
            <a:ext cx="78488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+mn-ea"/>
              </a:rPr>
              <a:t>1</a:t>
            </a:r>
            <a:r>
              <a:rPr lang="zh-CN" altLang="en-US" sz="2000" dirty="0" smtClean="0">
                <a:latin typeface="+mn-ea"/>
              </a:rPr>
              <a:t>、现场整理整顿：</a:t>
            </a:r>
            <a:endParaRPr lang="en-US" altLang="zh-CN" sz="2000" dirty="0" smtClean="0">
              <a:latin typeface="+mn-ea"/>
            </a:endParaRPr>
          </a:p>
          <a:p>
            <a:r>
              <a:rPr lang="en-US" altLang="zh-CN" sz="2000" dirty="0">
                <a:latin typeface="+mn-ea"/>
              </a:rPr>
              <a:t>   </a:t>
            </a:r>
            <a:r>
              <a:rPr lang="en-US" altLang="zh-CN" sz="2000" dirty="0" smtClean="0">
                <a:latin typeface="+mn-ea"/>
              </a:rPr>
              <a:t>①</a:t>
            </a:r>
            <a:r>
              <a:rPr lang="zh-CN" altLang="en-US" sz="2000" dirty="0"/>
              <a:t>按照</a:t>
            </a:r>
            <a:r>
              <a:rPr lang="en-US" altLang="zh-CN" sz="2000" dirty="0"/>
              <a:t>Bin</a:t>
            </a:r>
            <a:r>
              <a:rPr lang="zh-CN" altLang="en-US" sz="2000" dirty="0"/>
              <a:t>位放置，没有</a:t>
            </a:r>
            <a:r>
              <a:rPr lang="en-US" altLang="zh-CN" sz="2000" dirty="0"/>
              <a:t>Bin</a:t>
            </a:r>
            <a:r>
              <a:rPr lang="zh-CN" altLang="en-US" sz="2000" dirty="0"/>
              <a:t>位的，按照区域放置，同区域的不同类型产品，分开放置，并做好标识。</a:t>
            </a:r>
          </a:p>
          <a:p>
            <a:endParaRPr lang="zh-CN" altLang="en-US" sz="2000" dirty="0">
              <a:latin typeface="+mn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48" y="1988841"/>
            <a:ext cx="3491880" cy="25202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5" name="矩形 4"/>
          <p:cNvSpPr/>
          <p:nvPr/>
        </p:nvSpPr>
        <p:spPr>
          <a:xfrm>
            <a:off x="5736683" y="2464150"/>
            <a:ext cx="9417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b="1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58761" y="4612486"/>
            <a:ext cx="356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同类产品归类存放，且在黄线内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691680" y="2458524"/>
            <a:ext cx="9417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b="1" dirty="0">
                <a:solidFill>
                  <a:srgbClr val="FF0000"/>
                </a:solidFill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268169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260648"/>
            <a:ext cx="72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③库区满框产品，须打包封箱</a:t>
            </a:r>
            <a:endParaRPr lang="zh-CN" altLang="en-US" sz="20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60758"/>
            <a:ext cx="3384376" cy="26962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660759"/>
            <a:ext cx="2376264" cy="25522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5" name="矩形 4"/>
          <p:cNvSpPr/>
          <p:nvPr/>
        </p:nvSpPr>
        <p:spPr>
          <a:xfrm>
            <a:off x="3000018" y="1168569"/>
            <a:ext cx="141577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9600" b="1" dirty="0">
                <a:solidFill>
                  <a:srgbClr val="FF0000"/>
                </a:solidFill>
                <a:latin typeface="+mn-ea"/>
              </a:rPr>
              <a:t>×</a:t>
            </a:r>
            <a:endParaRPr lang="zh-CN" altLang="en-US" sz="96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44208" y="1844823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满框产品未打包封箱</a:t>
            </a:r>
            <a:endParaRPr lang="zh-CN" altLang="en-US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22" y="3861048"/>
            <a:ext cx="3474787" cy="23762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603" y="3753486"/>
            <a:ext cx="2324100" cy="26018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9" name="矩形 8"/>
          <p:cNvSpPr/>
          <p:nvPr/>
        </p:nvSpPr>
        <p:spPr>
          <a:xfrm>
            <a:off x="3282223" y="4269576"/>
            <a:ext cx="9417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b="1" dirty="0">
                <a:solidFill>
                  <a:srgbClr val="FF0000"/>
                </a:solidFill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265913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凸显">
  <a:themeElements>
    <a:clrScheme name="质朴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凸显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凸显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>
    <a:spDef>
      <a:spPr>
        <a:solidFill>
          <a:srgbClr val="00FF00"/>
        </a:solidFill>
        <a:ln w="50800">
          <a:solidFill>
            <a:srgbClr val="0000CC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b="1" dirty="0" smtClean="0">
            <a:solidFill>
              <a:srgbClr val="FF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4925">
          <a:solidFill>
            <a:srgbClr val="FF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5948</TotalTime>
  <Words>1194</Words>
  <Application>Microsoft Office PowerPoint</Application>
  <PresentationFormat>全屏显示(4:3)</PresentationFormat>
  <Paragraphs>207</Paragraphs>
  <Slides>17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18" baseType="lpstr">
      <vt:lpstr>凸显</vt:lpstr>
      <vt:lpstr>东莞工厂盘点启动会议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Zhong JianGuo</dc:creator>
  <cp:lastModifiedBy>Lu Qian(YFPODG)</cp:lastModifiedBy>
  <cp:revision>319</cp:revision>
  <dcterms:modified xsi:type="dcterms:W3CDTF">2017-06-14T08:04:38Z</dcterms:modified>
</cp:coreProperties>
</file>